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364" r:id="rId3"/>
    <p:sldId id="365" r:id="rId4"/>
    <p:sldId id="360" r:id="rId5"/>
  </p:sldIdLst>
  <p:sldSz cx="12192000" cy="6858000"/>
  <p:notesSz cx="10058400" cy="7772400"/>
  <p:custDataLst>
    <p:tags r:id="rId8"/>
  </p:custDataLst>
  <p:defaultTextStyle>
    <a:defPPr>
      <a:defRPr lang="en-US"/>
    </a:defPPr>
    <a:lvl1pPr marL="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 userDrawn="1">
          <p15:clr>
            <a:srgbClr val="A4A3A4"/>
          </p15:clr>
        </p15:guide>
        <p15:guide id="2" pos="714" userDrawn="1">
          <p15:clr>
            <a:srgbClr val="A4A3A4"/>
          </p15:clr>
        </p15:guide>
        <p15:guide id="3" pos="7680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  <p15:guide id="6" orient="horz" pos="527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orient="horz" pos="1071" userDrawn="1">
          <p15:clr>
            <a:srgbClr val="A4A3A4"/>
          </p15:clr>
        </p15:guide>
        <p15:guide id="9" orient="horz" pos="540" userDrawn="1">
          <p15:clr>
            <a:srgbClr val="A4A3A4"/>
          </p15:clr>
        </p15:guide>
        <p15:guide id="10" orient="horz" pos="832" userDrawn="1">
          <p15:clr>
            <a:srgbClr val="A4A3A4"/>
          </p15:clr>
        </p15:guide>
        <p15:guide id="11" orient="horz" pos="3770" userDrawn="1">
          <p15:clr>
            <a:srgbClr val="A4A3A4"/>
          </p15:clr>
        </p15:guide>
        <p15:guide id="12" pos="7078" userDrawn="1">
          <p15:clr>
            <a:srgbClr val="A4A3A4"/>
          </p15:clr>
        </p15:guide>
        <p15:guide id="13" pos="2417" userDrawn="1">
          <p15:clr>
            <a:srgbClr val="A4A3A4"/>
          </p15:clr>
        </p15:guide>
        <p15:guide id="14" pos="6358" userDrawn="1">
          <p15:clr>
            <a:srgbClr val="A4A3A4"/>
          </p15:clr>
        </p15:guide>
        <p15:guide id="15" pos="1300" userDrawn="1">
          <p15:clr>
            <a:srgbClr val="A4A3A4"/>
          </p15:clr>
        </p15:guide>
        <p15:guide id="16" pos="1886" userDrawn="1">
          <p15:clr>
            <a:srgbClr val="A4A3A4"/>
          </p15:clr>
        </p15:guide>
        <p15:guide id="17" pos="630" userDrawn="1">
          <p15:clr>
            <a:srgbClr val="A4A3A4"/>
          </p15:clr>
        </p15:guide>
        <p15:guide id="18" pos="256" userDrawn="1">
          <p15:clr>
            <a:srgbClr val="A4A3A4"/>
          </p15:clr>
        </p15:guide>
        <p15:guide id="19" pos="3633" userDrawn="1">
          <p15:clr>
            <a:srgbClr val="A4A3A4"/>
          </p15:clr>
        </p15:guide>
        <p15:guide id="20" pos="2208" userDrawn="1">
          <p15:clr>
            <a:srgbClr val="A4A3A4"/>
          </p15:clr>
        </p15:guide>
        <p15:guide id="21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  <a:srgbClr val="002997"/>
    <a:srgbClr val="00A3A1"/>
    <a:srgbClr val="005EB8"/>
    <a:srgbClr val="0091DA"/>
    <a:srgbClr val="6D2077"/>
    <a:srgbClr val="470A68"/>
    <a:srgbClr val="4E2379"/>
    <a:srgbClr val="003087"/>
    <a:srgbClr val="C6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704" autoAdjust="0"/>
  </p:normalViewPr>
  <p:slideViewPr>
    <p:cSldViewPr snapToGrid="0">
      <p:cViewPr varScale="1">
        <p:scale>
          <a:sx n="116" d="100"/>
          <a:sy n="116" d="100"/>
        </p:scale>
        <p:origin x="162" y="96"/>
      </p:cViewPr>
      <p:guideLst>
        <p:guide orient="horz" pos="4272"/>
        <p:guide pos="714"/>
        <p:guide pos="7680"/>
        <p:guide orient="horz" pos="686"/>
        <p:guide orient="horz" pos="527"/>
        <p:guide orient="horz" pos="4104"/>
        <p:guide orient="horz" pos="1071"/>
        <p:guide orient="horz" pos="540"/>
        <p:guide orient="horz" pos="832"/>
        <p:guide orient="horz" pos="3770"/>
        <p:guide pos="7078"/>
        <p:guide pos="2417"/>
        <p:guide pos="6358"/>
        <p:guide pos="1300"/>
        <p:guide pos="1886"/>
        <p:guide pos="630"/>
        <p:guide pos="256"/>
        <p:guide pos="3633"/>
        <p:guide pos="2208"/>
        <p:guide pos="3840"/>
      </p:guideLst>
    </p:cSldViewPr>
  </p:slideViewPr>
  <p:outlineViewPr>
    <p:cViewPr>
      <p:scale>
        <a:sx n="33" d="100"/>
        <a:sy n="33" d="100"/>
      </p:scale>
      <p:origin x="0" y="-455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03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Univers for KPMG Light" panose="020B04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EF64C-6444-C54F-9BF0-613CB0CFD382}" type="datetimeFigureOut">
              <a:rPr lang="en-US" smtClean="0">
                <a:latin typeface="Univers for KPMG Light" panose="020B0403020202020204" pitchFamily="34" charset="0"/>
              </a:rPr>
              <a:t>01/12/2016</a:t>
            </a:fld>
            <a:endParaRPr lang="en-US" dirty="0">
              <a:latin typeface="Univers for KPMG Light" panose="020B0403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Univers for KPMG Light" panose="020B0403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18882-9918-3B42-897A-C192067F29E7}" type="slidenum">
              <a:rPr lang="en-US" smtClean="0">
                <a:latin typeface="Univers for KPMG Light" panose="020B0403020202020204" pitchFamily="34" charset="0"/>
              </a:rPr>
              <a:t>‹#›</a:t>
            </a:fld>
            <a:endParaRPr lang="en-US" dirty="0">
              <a:latin typeface="Univers for KPMG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19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Univers for KPMG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Univers for KPMG Light" panose="020B0403020202020204" pitchFamily="34" charset="0"/>
              </a:defRPr>
            </a:lvl1pPr>
          </a:lstStyle>
          <a:p>
            <a:fld id="{A9B7456A-CD06-0D40-B083-11158BE207ED}" type="datetimeFigureOut">
              <a:rPr lang="en-US" smtClean="0"/>
              <a:pPr/>
              <a:t>01/12/2016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971550"/>
            <a:ext cx="4660900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Univers for KPMG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Univers for KPMG Light" panose="020B0403020202020204" pitchFamily="34" charset="0"/>
              </a:defRPr>
            </a:lvl1pPr>
          </a:lstStyle>
          <a:p>
            <a:fld id="{E2FEE106-D861-6343-96FF-5BF90692C3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45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20583" rtl="0" eaLnBrk="1" latinLnBrk="0" hangingPunct="1">
      <a:defRPr sz="1100" kern="1200">
        <a:solidFill>
          <a:schemeClr val="tx1"/>
        </a:solidFill>
        <a:latin typeface="Univers for KPMG Light" panose="020B0403020202020204" pitchFamily="34" charset="0"/>
        <a:ea typeface="+mn-ea"/>
        <a:cs typeface="+mn-cs"/>
      </a:defRPr>
    </a:lvl1pPr>
    <a:lvl2pPr marL="410291" algn="l" defTabSz="820583" rtl="0" eaLnBrk="1" latinLnBrk="0" hangingPunct="1">
      <a:defRPr sz="1100" kern="1200">
        <a:solidFill>
          <a:schemeClr val="tx1"/>
        </a:solidFill>
        <a:latin typeface="Univers for KPMG Light" panose="020B0403020202020204" pitchFamily="34" charset="0"/>
        <a:ea typeface="+mn-ea"/>
        <a:cs typeface="+mn-cs"/>
      </a:defRPr>
    </a:lvl2pPr>
    <a:lvl3pPr marL="820583" algn="l" defTabSz="820583" rtl="0" eaLnBrk="1" latinLnBrk="0" hangingPunct="1">
      <a:defRPr sz="1100" kern="1200">
        <a:solidFill>
          <a:schemeClr val="tx1"/>
        </a:solidFill>
        <a:latin typeface="Univers for KPMG Light" panose="020B0403020202020204" pitchFamily="34" charset="0"/>
        <a:ea typeface="+mn-ea"/>
        <a:cs typeface="+mn-cs"/>
      </a:defRPr>
    </a:lvl3pPr>
    <a:lvl4pPr marL="1230874" algn="l" defTabSz="820583" rtl="0" eaLnBrk="1" latinLnBrk="0" hangingPunct="1">
      <a:defRPr sz="1100" kern="1200">
        <a:solidFill>
          <a:schemeClr val="tx1"/>
        </a:solidFill>
        <a:latin typeface="Univers for KPMG Light" panose="020B0403020202020204" pitchFamily="34" charset="0"/>
        <a:ea typeface="+mn-ea"/>
        <a:cs typeface="+mn-cs"/>
      </a:defRPr>
    </a:lvl4pPr>
    <a:lvl5pPr marL="1641165" algn="l" defTabSz="820583" rtl="0" eaLnBrk="1" latinLnBrk="0" hangingPunct="1">
      <a:defRPr sz="1100" kern="1200">
        <a:solidFill>
          <a:schemeClr val="tx1"/>
        </a:solidFill>
        <a:latin typeface="Univers for KPMG Light" panose="020B0403020202020204" pitchFamily="34" charset="0"/>
        <a:ea typeface="+mn-ea"/>
        <a:cs typeface="+mn-cs"/>
      </a:defRPr>
    </a:lvl5pPr>
    <a:lvl6pPr marL="2051456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971550"/>
            <a:ext cx="4660900" cy="262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EE106-D861-6343-96FF-5BF90692C3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7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hyperlink" Target="http://bit.ly/KPMG_Greece" TargetMode="External"/><Relationship Id="rId5" Type="http://schemas.openxmlformats.org/officeDocument/2006/relationships/hyperlink" Target="http://kpmg.com/socialmedia" TargetMode="Externa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91DA"/>
          </a:solidFill>
        </p:spPr>
        <p:txBody>
          <a:bodyPr wrap="square" lIns="0" tIns="0" rIns="0" bIns="0" rtlCol="0">
            <a:noAutofit/>
          </a:bodyPr>
          <a:lstStyle/>
          <a:p>
            <a:endParaRPr sz="1733" dirty="0">
              <a:latin typeface="Univers for KPMG Light" panose="020B0403020202020204" pitchFamily="34" charset="0"/>
            </a:endParaRPr>
          </a:p>
        </p:txBody>
      </p:sp>
      <p:sp>
        <p:nvSpPr>
          <p:cNvPr id="3" name="object 3"/>
          <p:cNvSpPr/>
          <p:nvPr userDrawn="1"/>
        </p:nvSpPr>
        <p:spPr>
          <a:xfrm>
            <a:off x="1" y="0"/>
            <a:ext cx="2097617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733" dirty="0">
              <a:latin typeface="Univers for KPMG Light" panose="020B0403020202020204" pitchFamily="34" charset="0"/>
            </a:endParaRP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850418" y="4773708"/>
            <a:ext cx="8257702" cy="672353"/>
          </a:xfrm>
          <a:prstGeom prst="rect">
            <a:avLst/>
          </a:prstGeom>
        </p:spPr>
        <p:txBody>
          <a:bodyPr vert="horz" lIns="0" tIns="0" rIns="0" bIns="0"/>
          <a:lstStyle>
            <a:lvl1pPr>
              <a:spcBef>
                <a:spcPts val="272"/>
              </a:spcBef>
              <a:spcAft>
                <a:spcPts val="0"/>
              </a:spcAft>
              <a:defRPr sz="1100" b="0" i="0">
                <a:solidFill>
                  <a:srgbClr val="FFFFFF"/>
                </a:solidFill>
                <a:latin typeface="Univers for KPMG Light"/>
                <a:cs typeface="Univers for KPMG Light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8578" y="1337703"/>
            <a:ext cx="8257310" cy="3703320"/>
          </a:xfrm>
        </p:spPr>
        <p:txBody>
          <a:bodyPr anchor="t" anchorCtr="0"/>
          <a:lstStyle>
            <a:lvl1pPr>
              <a:lnSpc>
                <a:spcPct val="70000"/>
              </a:lnSpc>
              <a:defRPr sz="11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" t="20408" b="21208"/>
          <a:stretch/>
        </p:blipFill>
        <p:spPr>
          <a:xfrm>
            <a:off x="2727159" y="590517"/>
            <a:ext cx="157061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483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8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5" y="292609"/>
            <a:ext cx="10181167" cy="772820"/>
          </a:xfrm>
        </p:spPr>
        <p:txBody>
          <a:bodyPr/>
          <a:lstStyle>
            <a:lvl1pPr>
              <a:defRPr>
                <a:solidFill>
                  <a:srgbClr val="00338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15999" y="1344707"/>
            <a:ext cx="4975497" cy="459454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500" b="1" i="0">
                <a:solidFill>
                  <a:srgbClr val="00338D"/>
                </a:solidFill>
                <a:latin typeface="Univers for KPMG"/>
                <a:cs typeface="Univers for KPMG"/>
              </a:defRPr>
            </a:lvl1pPr>
            <a:lvl2pPr marL="0" indent="0">
              <a:buFontTx/>
              <a:buNone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2pPr>
            <a:lvl3pPr marL="307077" indent="-283464">
              <a:buFont typeface="Univers for KPMG Light" panose="020B0403020202020204" pitchFamily="34" charset="0"/>
              <a:buChar char="—"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3pPr>
            <a:lvl4pPr marL="624059" indent="-228600">
              <a:buFont typeface="Univers for KPMG Light" panose="020B0403020202020204" pitchFamily="34" charset="0"/>
              <a:buChar char="-"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4pPr>
            <a:lvl5pPr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237676" y="1344707"/>
            <a:ext cx="4959492" cy="459454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500" b="1" i="0">
                <a:solidFill>
                  <a:srgbClr val="00338D"/>
                </a:solidFill>
                <a:latin typeface="Univers for KPMG"/>
                <a:cs typeface="Univers for KPMG"/>
              </a:defRPr>
            </a:lvl1pPr>
            <a:lvl2pPr marL="0" indent="0">
              <a:buFontTx/>
              <a:buNone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2pPr>
            <a:lvl3pPr marL="307077" indent="-283464">
              <a:buFont typeface="Univers for KPMG Light" panose="020B0403020202020204" pitchFamily="34" charset="0"/>
              <a:buChar char="—"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3pPr>
            <a:lvl4pPr marL="624059" indent="-228600">
              <a:buFont typeface="Univers for KPMG Light" panose="020B0403020202020204" pitchFamily="34" charset="0"/>
              <a:buChar char="-"/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4pPr>
            <a:lvl5pPr>
              <a:defRPr sz="1500">
                <a:solidFill>
                  <a:srgbClr val="00338D"/>
                </a:solidFill>
                <a:latin typeface="Univers for KPMG Light"/>
                <a:cs typeface="Univers for KPMG Ligh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147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28" b="25637"/>
          <a:stretch/>
        </p:blipFill>
        <p:spPr>
          <a:xfrm>
            <a:off x="2816235" y="725938"/>
            <a:ext cx="1421349" cy="411480"/>
          </a:xfrm>
          <a:prstGeom prst="rect">
            <a:avLst/>
          </a:prstGeom>
        </p:spPr>
      </p:pic>
      <p:pic>
        <p:nvPicPr>
          <p:cNvPr id="5" name="Picture 4" descr="KPMG_NoCP_PMS287_US_283_6779.eps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57" t="24107" r="10265" b="24107"/>
          <a:stretch/>
        </p:blipFill>
        <p:spPr>
          <a:xfrm>
            <a:off x="1011937" y="6286249"/>
            <a:ext cx="814620" cy="274320"/>
          </a:xfrm>
          <a:prstGeom prst="rect">
            <a:avLst/>
          </a:prstGeom>
        </p:spPr>
      </p:pic>
      <p:sp>
        <p:nvSpPr>
          <p:cNvPr id="10" name="object 4"/>
          <p:cNvSpPr/>
          <p:nvPr userDrawn="1"/>
        </p:nvSpPr>
        <p:spPr>
          <a:xfrm>
            <a:off x="0" y="0"/>
            <a:ext cx="2097024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733" dirty="0">
              <a:latin typeface="Univers for KPMG Light" panose="020B0403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 userDrawn="1"/>
        </p:nvSpPr>
        <p:spPr>
          <a:xfrm>
            <a:off x="2904528" y="5163666"/>
            <a:ext cx="7971840" cy="1128901"/>
          </a:xfrm>
          <a:prstGeom prst="rect">
            <a:avLst/>
          </a:prstGeom>
        </p:spPr>
        <p:txBody>
          <a:bodyPr/>
          <a:lstStyle>
            <a:lvl1pPr eaLnBrk="1" hangingPunct="1">
              <a:spcAft>
                <a:spcPts val="600"/>
              </a:spcAft>
              <a:defRPr sz="1500" b="1" i="0">
                <a:solidFill>
                  <a:schemeClr val="tx2"/>
                </a:solidFill>
                <a:latin typeface="Univers for KPMG" panose="020B0603020202020204" pitchFamily="34" charset="0"/>
                <a:cs typeface="Univers for KPMG" panose="020B0603020202020204" pitchFamily="34" charset="0"/>
              </a:defRPr>
            </a:lvl1pPr>
            <a:lvl2pPr marL="0" indent="0" eaLnBrk="1" hangingPunct="1">
              <a:spcAft>
                <a:spcPts val="600"/>
              </a:spcAft>
              <a:buFontTx/>
              <a:buNone/>
              <a:defRPr sz="1500" b="0" i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2pPr>
            <a:lvl3pPr marL="285750" indent="-285750" eaLnBrk="1" hangingPunct="1">
              <a:spcAft>
                <a:spcPts val="600"/>
              </a:spcAft>
              <a:buClrTx/>
              <a:buFont typeface="Univers for KPMG"/>
              <a:buChar char="—"/>
              <a:defRPr sz="1500" b="0" i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3pPr>
            <a:lvl4pPr marL="571500" indent="-228600" eaLnBrk="1" hangingPunct="1">
              <a:spcAft>
                <a:spcPts val="600"/>
              </a:spcAft>
              <a:buFont typeface="Univers for KPMG"/>
              <a:buChar char="-"/>
              <a:defRPr sz="1500" b="0" i="0" baseline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4pPr>
            <a:lvl5pPr eaLnBrk="1" hangingPunct="1">
              <a:spcAft>
                <a:spcPts val="600"/>
              </a:spcAft>
              <a:defRPr sz="1500" b="0" i="0">
                <a:solidFill>
                  <a:schemeClr val="accent5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5pPr>
          </a:lstStyle>
          <a:p>
            <a:pPr lvl="1" defTabSz="990570"/>
            <a:endParaRPr lang="en-US" altLang="en-US" sz="1100" kern="0" dirty="0">
              <a:solidFill>
                <a:schemeClr val="bg1">
                  <a:lumMod val="65000"/>
                </a:schemeClr>
              </a:solidFill>
              <a:latin typeface="Univers for KPMG" panose="020B0603020202020204" pitchFamily="34" charset="0"/>
            </a:endParaRPr>
          </a:p>
          <a:p>
            <a:pPr lvl="1" defTabSz="990570"/>
            <a:endParaRPr lang="en-US" sz="1100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Content Placeholder 1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2904528" y="4059181"/>
            <a:ext cx="7971840" cy="2426287"/>
          </a:xfrm>
          <a:prstGeom prst="rect">
            <a:avLst/>
          </a:prstGeom>
        </p:spPr>
        <p:txBody>
          <a:bodyPr/>
          <a:lstStyle>
            <a:lvl1pPr eaLnBrk="1" hangingPunct="1">
              <a:spcAft>
                <a:spcPts val="600"/>
              </a:spcAft>
              <a:defRPr sz="1500" b="1" i="0">
                <a:solidFill>
                  <a:schemeClr val="tx2"/>
                </a:solidFill>
                <a:latin typeface="Univers for KPMG" panose="020B0603020202020204" pitchFamily="34" charset="0"/>
                <a:cs typeface="Univers for KPMG" panose="020B0603020202020204" pitchFamily="34" charset="0"/>
              </a:defRPr>
            </a:lvl1pPr>
            <a:lvl2pPr marL="0" indent="0" eaLnBrk="1" hangingPunct="1">
              <a:spcAft>
                <a:spcPts val="600"/>
              </a:spcAft>
              <a:buFontTx/>
              <a:buNone/>
              <a:defRPr sz="1500" b="0" i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2pPr>
            <a:lvl3pPr marL="285750" indent="-285750" eaLnBrk="1" hangingPunct="1">
              <a:spcAft>
                <a:spcPts val="600"/>
              </a:spcAft>
              <a:buClrTx/>
              <a:buFont typeface="Univers for KPMG"/>
              <a:buChar char="—"/>
              <a:defRPr sz="1500" b="0" i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3pPr>
            <a:lvl4pPr marL="571500" indent="-228600" eaLnBrk="1" hangingPunct="1">
              <a:spcAft>
                <a:spcPts val="600"/>
              </a:spcAft>
              <a:buFont typeface="Univers for KPMG"/>
              <a:buChar char="-"/>
              <a:defRPr sz="1500" b="0" i="0" baseline="0">
                <a:solidFill>
                  <a:schemeClr val="tx2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4pPr>
            <a:lvl5pPr eaLnBrk="1" hangingPunct="1">
              <a:spcAft>
                <a:spcPts val="600"/>
              </a:spcAft>
              <a:defRPr sz="1500" b="0" i="0">
                <a:solidFill>
                  <a:schemeClr val="accent5"/>
                </a:solidFill>
                <a:latin typeface="Univers for KPMG Light" panose="020B0403020202020204" pitchFamily="34" charset="0"/>
                <a:cs typeface="Univers for KPMG Light" panose="020B0403020202020204" pitchFamily="34" charset="0"/>
              </a:defRPr>
            </a:lvl5pPr>
          </a:lstStyle>
          <a:p>
            <a:pPr marL="0" marR="0" lvl="1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</a:t>
            </a:r>
            <a:r>
              <a:rPr lang="en-US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KPMG Σύμβουλοι ΑΕ, Ελληνική </a:t>
            </a:r>
            <a:r>
              <a:rPr lang="el-GR" altLang="el-GR" sz="1100" b="0" i="0" kern="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Aνώνυμη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Εταιρεία</a:t>
            </a:r>
            <a:r>
              <a:rPr lang="en-US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και μέλος του δικτύου ανεξάρτητων εταιρειών-μελών της KPMG</a:t>
            </a:r>
            <a:r>
              <a:rPr lang="en-US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συνδεδεμένων με την KPMG International </a:t>
            </a:r>
            <a:r>
              <a:rPr lang="el-GR" altLang="el-GR" sz="1100" b="0" i="0" kern="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Cooperative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("KPMG International"),</a:t>
            </a:r>
            <a:r>
              <a:rPr lang="en-US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ενός Ελβετικού νομικού προσώπου. Με την επιφύλαξη κάθε δικαιώματος.</a:t>
            </a:r>
            <a:endParaRPr lang="en-US" altLang="el-GR" sz="1100" b="0" i="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100" b="0" i="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l-GR" sz="1100" b="0" i="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Οι πληροφορίες που περιέχονται στο παρόν είναι γενικού χαρακτήρα και δεν προορίζονται για την αντιμετώπιση περιστάσεων που αφορούν συγκεκριμένα φυσικά πρόσωπα ή οντότητες. Αν και προσπαθούμε να παρέχουμε ακριβείς και έγκαιρες πληροφορίες, δεν μπορεί να υπάρξει καμία εγγύηση ότι οι πληροφορίες αυτές είναι ακριβείς την ημερομηνία παραλαβής τους ή ότι θα παραμείνουν να είναι ακριβείς στο μέλλον. Δεν θα πρέπει να λαμβάνονται αποφάσεις βάσει των πληροφορίων αυτών χωρίς την κατάλληλη επαγγελματική συμβουλή μετά από ενδελεχή εξέταση της συγκεκριμένης κατάστασης.</a:t>
            </a:r>
            <a:endParaRPr lang="en-US" sz="1100" b="0" i="0" kern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CA" sz="1100" b="0" i="0" kern="0" dirty="0">
              <a:solidFill>
                <a:schemeClr val="bg1">
                  <a:lumMod val="65000"/>
                </a:schemeClr>
              </a:solidFill>
              <a:latin typeface="Univers for KPMG" panose="020B0603020202020204" pitchFamily="34" charset="0"/>
              <a:ea typeface="+mn-ea"/>
              <a:cs typeface="Univers for KPMG Light" panose="020B0403020202020204" pitchFamily="34" charset="0"/>
            </a:endParaRPr>
          </a:p>
          <a:p>
            <a:pPr lvl="1" defTabSz="990570"/>
            <a:endParaRPr lang="en-CA" altLang="en-US" sz="1100" kern="0" dirty="0">
              <a:solidFill>
                <a:schemeClr val="bg1">
                  <a:lumMod val="65000"/>
                </a:schemeClr>
              </a:solidFill>
              <a:latin typeface="Univers for KPMG" panose="020B0603020202020204" pitchFamily="34" charset="0"/>
            </a:endParaRPr>
          </a:p>
          <a:p>
            <a:pPr lvl="1" defTabSz="990570"/>
            <a:endParaRPr lang="en-CA" altLang="en-US" sz="1100" kern="0" dirty="0">
              <a:solidFill>
                <a:schemeClr val="bg1">
                  <a:lumMod val="65000"/>
                </a:schemeClr>
              </a:solidFill>
              <a:latin typeface="Univers for KPMG" panose="020B0603020202020204" pitchFamily="34" charset="0"/>
            </a:endParaRPr>
          </a:p>
          <a:p>
            <a:pPr lvl="1" defTabSz="990570"/>
            <a:endParaRPr lang="en-US" sz="1100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hlinkClick r:id="rId5"/>
          </p:cNvPr>
          <p:cNvSpPr>
            <a:spLocks noChangeArrowheads="1"/>
          </p:cNvSpPr>
          <p:nvPr userDrawn="1"/>
        </p:nvSpPr>
        <p:spPr bwMode="auto">
          <a:xfrm>
            <a:off x="3048002" y="3291368"/>
            <a:ext cx="233639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GB" sz="1300" b="1" i="0" u="none" kern="0" dirty="0">
                <a:solidFill>
                  <a:schemeClr val="tx2"/>
                </a:solidFill>
                <a:latin typeface="Univers for KPMG" panose="020B0603020202020204" pitchFamily="34" charset="0"/>
                <a:ea typeface="Univers for KPMG" pitchFamily="18" charset="0"/>
                <a:cs typeface="Univers for KPMG"/>
              </a:rPr>
              <a:t>LinkedIn KPMG Greece</a:t>
            </a:r>
          </a:p>
        </p:txBody>
      </p:sp>
      <p:pic>
        <p:nvPicPr>
          <p:cNvPr id="20" name="Picture 19">
            <a:hlinkClick r:id="rId6"/>
          </p:cNvPr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798" r="68708" b="-3338"/>
          <a:stretch/>
        </p:blipFill>
        <p:spPr bwMode="auto">
          <a:xfrm>
            <a:off x="3146046" y="3562129"/>
            <a:ext cx="434821" cy="33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973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2.emf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157933846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itle Placeholder 77"/>
          <p:cNvSpPr>
            <a:spLocks noGrp="1"/>
          </p:cNvSpPr>
          <p:nvPr>
            <p:ph type="title"/>
          </p:nvPr>
        </p:nvSpPr>
        <p:spPr>
          <a:xfrm>
            <a:off x="999745" y="292609"/>
            <a:ext cx="10181167" cy="76899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hape 36"/>
          <p:cNvSpPr/>
          <p:nvPr userDrawn="1"/>
        </p:nvSpPr>
        <p:spPr>
          <a:xfrm>
            <a:off x="2009425" y="6300227"/>
            <a:ext cx="8421510" cy="410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defRPr sz="800">
                <a:solidFill>
                  <a:srgbClr val="004C97"/>
                </a:solidFill>
                <a:latin typeface="Univers for KPMG"/>
                <a:ea typeface="Univers for KPMG"/>
                <a:cs typeface="Univers for KPMG"/>
                <a:sym typeface="Univers for KPMG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l-GR" altLang="el-GR" sz="65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© </a:t>
            </a:r>
            <a:r>
              <a:rPr lang="en-US" altLang="el-GR" sz="65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2016 </a:t>
            </a:r>
            <a:r>
              <a:rPr lang="el-GR" altLang="el-GR" sz="65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KPMG Σύμβουλοι ΑΕ, Ελληνική </a:t>
            </a:r>
            <a:r>
              <a:rPr lang="el-GR" altLang="el-GR" sz="650" kern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Aνώνυμη</a:t>
            </a:r>
            <a:r>
              <a:rPr lang="el-GR" altLang="el-GR" sz="65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 Εταιρεία και μέλος του δικτύου ανεξάρτητων εταιρειών-μελών της KPMG συνδεδεμένων με την KPMG International </a:t>
            </a:r>
            <a:r>
              <a:rPr lang="el-GR" altLang="el-GR" sz="650" kern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Cooperative</a:t>
            </a:r>
            <a:r>
              <a:rPr lang="el-GR" altLang="el-GR" sz="65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Univers for KPMG Light"/>
                <a:cs typeface="Arial" panose="020B0604020202020204" pitchFamily="34" charset="0"/>
              </a:rPr>
              <a:t> ("KPMG International"), ενός Ελβετικού νομικού προσώπου. Με την επιφύλαξη κάθε δικαιώματος.</a:t>
            </a:r>
            <a:endParaRPr lang="en-US" altLang="el-GR" sz="650" kern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Univers for KPMG Light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l-GR" altLang="el-GR" sz="600" dirty="0">
                <a:solidFill>
                  <a:srgbClr val="00338D"/>
                </a:solidFill>
              </a:rPr>
              <a:t> </a:t>
            </a:r>
            <a:endParaRPr lang="en-US" altLang="el-GR" sz="600" dirty="0">
              <a:solidFill>
                <a:srgbClr val="00338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650" dirty="0">
              <a:solidFill>
                <a:schemeClr val="bg1">
                  <a:lumMod val="65000"/>
                </a:schemeClr>
              </a:solidFill>
              <a:latin typeface="Univers for KPMG Light"/>
              <a:ea typeface="Univers for KPMG Light"/>
              <a:cs typeface="Univers for KPMG Light"/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7"/>
            </p:custDataLst>
          </p:nvPr>
        </p:nvSpPr>
        <p:spPr>
          <a:xfrm>
            <a:off x="4232632" y="6618860"/>
            <a:ext cx="39750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" b="1" dirty="0">
                <a:solidFill>
                  <a:schemeClr val="tx1"/>
                </a:solidFill>
                <a:latin typeface="Univers for KPMG" panose="020B0603020202020204" pitchFamily="34" charset="0"/>
                <a:cs typeface="Univers for KPMG"/>
              </a:rPr>
              <a:t>Document Classification: KPMG Confidential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9745" y="1349086"/>
            <a:ext cx="10207296" cy="4598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KPMG_NoCP_PMS287_US_283_6779.eps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57" t="24107" r="10265" b="24107"/>
          <a:stretch/>
        </p:blipFill>
        <p:spPr>
          <a:xfrm>
            <a:off x="923638" y="6294716"/>
            <a:ext cx="814620" cy="274320"/>
          </a:xfrm>
          <a:prstGeom prst="rect">
            <a:avLst/>
          </a:prstGeom>
        </p:spPr>
      </p:pic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10296995" y="6199965"/>
            <a:ext cx="910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10291" rtl="0" eaLnBrk="1" latinLnBrk="0" hangingPunct="1">
              <a:defRPr sz="1100" kern="1200">
                <a:solidFill>
                  <a:srgbClr val="00338D"/>
                </a:solidFill>
                <a:latin typeface="Univers for KPMG" panose="020B0603020202020204" pitchFamily="34" charset="0"/>
                <a:ea typeface="+mn-ea"/>
                <a:cs typeface="+mn-cs"/>
              </a:defRPr>
            </a:lvl1pPr>
            <a:lvl2pPr marL="410291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0583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0874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1165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1456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1748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72039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2330" algn="l" defTabSz="410291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720C74-DF7F-4219-833F-24107FE1C2EA}" type="slidenum">
              <a:rPr lang="en-CA" sz="1100" smtClean="0"/>
              <a:pPr/>
              <a:t>‹#›</a:t>
            </a:fld>
            <a:endParaRPr lang="en-CA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70" r:id="rId3"/>
  </p:sldLayoutIdLst>
  <p:hf sldNum="0" hdr="0" ftr="0" dt="0"/>
  <p:txStyles>
    <p:titleStyle>
      <a:lvl1pPr algn="l" eaLnBrk="1" hangingPunct="1">
        <a:lnSpc>
          <a:spcPct val="100000"/>
        </a:lnSpc>
        <a:defRPr sz="5400" b="0" i="0">
          <a:solidFill>
            <a:srgbClr val="00338D"/>
          </a:solidFill>
          <a:latin typeface="KPMG Extralight"/>
          <a:cs typeface="KPMG Extralight"/>
        </a:defRPr>
      </a:lvl1pPr>
    </p:titleStyle>
    <p:bodyStyle>
      <a:lvl1pPr eaLnBrk="1" hangingPunct="1">
        <a:spcAft>
          <a:spcPts val="650"/>
        </a:spcAft>
        <a:defRPr sz="1500" b="1" i="0">
          <a:solidFill>
            <a:srgbClr val="003087"/>
          </a:solidFill>
          <a:latin typeface="Univers for KPMG" panose="020B0603020202020204" pitchFamily="34" charset="0"/>
          <a:cs typeface="Univers for KPMG" panose="020B0603020202020204" pitchFamily="34" charset="0"/>
        </a:defRPr>
      </a:lvl1pPr>
      <a:lvl2pPr marL="0" indent="0" eaLnBrk="1" hangingPunct="1">
        <a:spcAft>
          <a:spcPts val="600"/>
        </a:spcAft>
        <a:buFont typeface="Univers for KPMG"/>
        <a:buNone/>
        <a:defRPr sz="1500" b="0" i="0">
          <a:solidFill>
            <a:srgbClr val="003087"/>
          </a:solidFill>
          <a:latin typeface="Univers for KPMG Light" panose="020B0403020202020204" pitchFamily="34" charset="0"/>
          <a:cs typeface="Univers for KPMG" panose="020B0603020202020204" pitchFamily="34" charset="0"/>
        </a:defRPr>
      </a:lvl2pPr>
      <a:lvl3pPr marL="307975" indent="-283464" algn="l" eaLnBrk="1" hangingPunct="1">
        <a:spcAft>
          <a:spcPts val="600"/>
        </a:spcAft>
        <a:buFont typeface="Univers for KPMG Light" panose="020B0403020202020204" pitchFamily="34" charset="0"/>
        <a:buChar char="—"/>
        <a:defRPr sz="1500" b="0" i="0">
          <a:solidFill>
            <a:srgbClr val="003087"/>
          </a:solidFill>
          <a:latin typeface="Univers for KPMG Light" panose="020B0403020202020204" pitchFamily="34" charset="0"/>
          <a:cs typeface="Univers for KPMG" panose="020B0603020202020204" pitchFamily="34" charset="0"/>
        </a:defRPr>
      </a:lvl3pPr>
      <a:lvl4pPr marL="623888" indent="-228600" algn="l" eaLnBrk="1" hangingPunct="1">
        <a:spcAft>
          <a:spcPts val="600"/>
        </a:spcAft>
        <a:buFont typeface="Univers for KPMG Light" panose="020B0403020202020204" pitchFamily="34" charset="0"/>
        <a:buChar char="-"/>
        <a:defRPr sz="1500" b="0" i="0" baseline="0">
          <a:solidFill>
            <a:srgbClr val="003087"/>
          </a:solidFill>
          <a:latin typeface="Univers for KPMG Light" panose="020B0403020202020204" pitchFamily="34" charset="0"/>
          <a:cs typeface="Univers for KPMG" panose="020B0603020202020204" pitchFamily="34" charset="0"/>
        </a:defRPr>
      </a:lvl4pPr>
      <a:lvl5pPr marL="982663" indent="-283464" algn="l" eaLnBrk="1" hangingPunct="1">
        <a:spcAft>
          <a:spcPts val="600"/>
        </a:spcAft>
        <a:buFont typeface="Univers for KPMG Light" panose="020B0403020202020204" pitchFamily="34" charset="0"/>
        <a:buChar char="—"/>
        <a:defRPr lang="en-US" sz="1500" b="0" i="0" dirty="0" smtClean="0">
          <a:solidFill>
            <a:srgbClr val="003087"/>
          </a:solidFill>
          <a:latin typeface="Univers for KPMG Light" panose="020B0403020202020204" pitchFamily="34" charset="0"/>
          <a:cs typeface="Univers for KPMG" panose="020B0603020202020204" pitchFamily="34" charset="0"/>
        </a:defRPr>
      </a:lvl5pPr>
      <a:lvl6pPr marL="1257300" indent="-228600" algn="l" eaLnBrk="1" hangingPunct="1">
        <a:spcAft>
          <a:spcPts val="600"/>
        </a:spcAft>
        <a:buFont typeface="Univers for KPMG Light" panose="020B0403020202020204" pitchFamily="34" charset="0"/>
        <a:buChar char="-"/>
        <a:defRPr lang="en-US" sz="1500" b="0" i="0" baseline="0" dirty="0" smtClean="0">
          <a:solidFill>
            <a:srgbClr val="003087"/>
          </a:solidFill>
          <a:latin typeface="Univers for KPMG Light" panose="020B0403020202020204" pitchFamily="34" charset="0"/>
        </a:defRPr>
      </a:lvl6pPr>
      <a:lvl7pPr marL="1619250" indent="-283464" algn="l" eaLnBrk="1" hangingPunct="1">
        <a:spcAft>
          <a:spcPts val="600"/>
        </a:spcAft>
        <a:buFont typeface="Univers for KPMG Light" panose="020B0403020202020204" pitchFamily="34" charset="0"/>
        <a:buChar char="—"/>
        <a:defRPr lang="en-US" sz="1500" b="0" i="0" dirty="0" smtClean="0">
          <a:solidFill>
            <a:srgbClr val="003087"/>
          </a:solidFill>
          <a:latin typeface="Univers for KPMG Light" panose="020B0403020202020204" pitchFamily="34" charset="0"/>
        </a:defRPr>
      </a:lvl7pPr>
      <a:lvl8pPr marL="1885950" indent="-228600" algn="l" eaLnBrk="1" hangingPunct="1">
        <a:spcAft>
          <a:spcPts val="600"/>
        </a:spcAft>
        <a:buFont typeface="Univers for KPMG Light" panose="020B0403020202020204" pitchFamily="34" charset="0"/>
        <a:buChar char="-"/>
        <a:defRPr lang="en-US" sz="1500" b="0" i="0" baseline="0" dirty="0" smtClean="0">
          <a:solidFill>
            <a:srgbClr val="003087"/>
          </a:solidFill>
          <a:latin typeface="Univers for KPMG Light" panose="020B0403020202020204" pitchFamily="34" charset="0"/>
        </a:defRPr>
      </a:lvl8pPr>
    </p:bodyStyle>
    <p:otherStyle/>
  </p:txStyles>
  <p:extLst mod="1">
    <p:ext uri="{27BBF7A9-308A-43DC-89C8-2F10F3537804}">
      <p15:sldGuideLst xmlns:p15="http://schemas.microsoft.com/office/powerpoint/2012/main">
        <p15:guide id="1" orient="horz" pos="720" userDrawn="1">
          <p15:clr>
            <a:srgbClr val="F26B43"/>
          </p15:clr>
        </p15:guide>
        <p15:guide id="2" pos="704" userDrawn="1">
          <p15:clr>
            <a:srgbClr val="F26B43"/>
          </p15:clr>
        </p15:guide>
        <p15:guide id="3" pos="7680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4272" userDrawn="1">
          <p15:clr>
            <a:srgbClr val="F26B43"/>
          </p15:clr>
        </p15:guide>
        <p15:guide id="7" pos="4096" userDrawn="1">
          <p15:clr>
            <a:srgbClr val="F26B43"/>
          </p15:clr>
        </p15:guide>
        <p15:guide id="8" pos="4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81578" y="1573427"/>
            <a:ext cx="7254617" cy="26081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l-GR" sz="6000" dirty="0">
                <a:latin typeface="KPMG Greek Extralight" panose="020B0303030202040204" pitchFamily="34" charset="-95"/>
              </a:rPr>
              <a:t>«Σημερινή Κατάσταση Δημογραφικές Εξελίξεις </a:t>
            </a:r>
            <a:br>
              <a:rPr lang="el-GR" sz="6000" dirty="0">
                <a:latin typeface="KPMG Greek Extralight" panose="020B0303030202040204" pitchFamily="34" charset="-95"/>
              </a:rPr>
            </a:br>
            <a:r>
              <a:rPr lang="el-GR" sz="6000" dirty="0">
                <a:latin typeface="KPMG Greek Extralight" panose="020B0303030202040204" pitchFamily="34" charset="-95"/>
              </a:rPr>
              <a:t>&amp; Διεθνής Εμπειρία»</a:t>
            </a:r>
            <a:endParaRPr lang="en-US" sz="6000" dirty="0">
              <a:latin typeface="KPMG Greek Extralight" panose="020B0303030202040204" pitchFamily="34" charset="-95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95676" y="4929448"/>
            <a:ext cx="5173539" cy="258352"/>
          </a:xfrm>
        </p:spPr>
        <p:txBody>
          <a:bodyPr/>
          <a:lstStyle/>
          <a:p>
            <a:pPr>
              <a:spcBef>
                <a:spcPts val="194"/>
              </a:spcBef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Συνέδριο ΕΑΕ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94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</a:p>
          <a:p>
            <a:pPr>
              <a:spcBef>
                <a:spcPts val="194"/>
              </a:spcBef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2 Δεκεμβρίου 2016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2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0515" y="101479"/>
            <a:ext cx="9853734" cy="772820"/>
          </a:xfrm>
        </p:spPr>
        <p:txBody>
          <a:bodyPr/>
          <a:lstStyle/>
          <a:p>
            <a:r>
              <a:rPr lang="el-GR" sz="4400" dirty="0">
                <a:latin typeface="KPMG Greek Extralight" panose="020B0303030202040204" pitchFamily="34" charset="-95"/>
              </a:rPr>
              <a:t>Τ</a:t>
            </a:r>
            <a:r>
              <a:rPr lang="en-US" sz="4400" dirty="0">
                <a:latin typeface="KPMG Greek Extralight" panose="020B0303030202040204" pitchFamily="34" charset="-95"/>
              </a:rPr>
              <a:t>ο </a:t>
            </a:r>
            <a:r>
              <a:rPr lang="en-US" sz="4400" dirty="0" err="1">
                <a:latin typeface="KPMG Greek Extralight" panose="020B0303030202040204" pitchFamily="34" charset="-95"/>
              </a:rPr>
              <a:t>Συντ</a:t>
            </a:r>
            <a:r>
              <a:rPr lang="en-US" sz="4400" dirty="0">
                <a:latin typeface="KPMG Greek Extralight" panose="020B0303030202040204" pitchFamily="34" charset="-95"/>
              </a:rPr>
              <a:t>αξιοδοτικό </a:t>
            </a:r>
            <a:r>
              <a:rPr lang="el-GR" sz="4400" dirty="0">
                <a:latin typeface="KPMG Greek Extralight" panose="020B0303030202040204" pitchFamily="34" charset="-95"/>
              </a:rPr>
              <a:t>Σ</a:t>
            </a:r>
            <a:r>
              <a:rPr lang="en-US" sz="4400" dirty="0" err="1">
                <a:latin typeface="KPMG Greek Extralight" panose="020B0303030202040204" pitchFamily="34" charset="-95"/>
              </a:rPr>
              <a:t>ύστημ</a:t>
            </a:r>
            <a:r>
              <a:rPr lang="en-US" sz="4400" dirty="0">
                <a:latin typeface="KPMG Greek Extralight" panose="020B0303030202040204" pitchFamily="34" charset="-95"/>
              </a:rPr>
              <a:t>α της Ολλανδίας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63750" y="946106"/>
            <a:ext cx="8304214" cy="267118"/>
          </a:xfrm>
        </p:spPr>
        <p:txBody>
          <a:bodyPr/>
          <a:lstStyle/>
          <a:p>
            <a:pPr algn="l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Πυλώνας: Αναδιανεμητικό σύστημα (2% συσσώρευσης σύνταξης ετησίως)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87014"/>
              </p:ext>
            </p:extLst>
          </p:nvPr>
        </p:nvGraphicFramePr>
        <p:xfrm>
          <a:off x="2063144" y="1264829"/>
          <a:ext cx="9165029" cy="8683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Συνταξιοδοτικές απολαβές ζεύγους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Ευρώ έκαστος (50% του κατώτατου μισθού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Ατομικές συνταξιοδοτικές απολαβές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 1000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Ευρώ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(70%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του κατώτατου μισθού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Καλύπτει οποιοδήποτε εργάζεται ή ζει στην Ολλανδία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44097" y="2367636"/>
            <a:ext cx="8304214" cy="267118"/>
          </a:xfrm>
        </p:spPr>
        <p:txBody>
          <a:bodyPr/>
          <a:lstStyle/>
          <a:p>
            <a:pPr algn="l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2ος Πυλώνας: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Κεφαλαιοποιητικό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σύστημα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1722"/>
              </p:ext>
            </p:extLst>
          </p:nvPr>
        </p:nvGraphicFramePr>
        <p:xfrm>
          <a:off x="2067561" y="2653843"/>
          <a:ext cx="9185325" cy="2282828"/>
        </p:xfrm>
        <a:graphic>
          <a:graphicData uri="http://schemas.openxmlformats.org/drawingml/2006/table">
            <a:tbl>
              <a:tblPr firstRow="1" firstCol="1" bandRow="1"/>
              <a:tblGrid>
                <a:gridCol w="2706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281">
                  <a:extLst>
                    <a:ext uri="{9D8B030D-6E8A-4147-A177-3AD203B41FA5}">
                      <a16:colId xmlns:a16="http://schemas.microsoft.com/office/drawing/2014/main" val="27808537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Συμμετοχή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Άνω του 90% των εργαζομένων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Περισσότερα από 600 ταμεία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Συνολικά 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επενδεδυμένα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κεφάλαια των ταμείων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700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δις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ΑΕΠ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600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δις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Απονομή / Εισφορές συντάξεων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11% του ΑΕΠ καταβάλλεται ως σύνταξη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 του ΑΕΠ εισφέρεται στα ταμεία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Απόδοση επενδύσεων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Μεταβολή εισφορών/ παροχών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Αύξηση στο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από το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Μειώσεις σε συνδυασμό με ελάττωση των παροχών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Χαμηλά έξοδα διαχείρισης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Περίπου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3,5%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επί των εισφορών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Ποσοστό αναπλήρωσης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Έως 9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των μέσων μισθών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Δικαίωμα</a:t>
                      </a:r>
                      <a:r>
                        <a:rPr lang="el-GR" sz="1400" baseline="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σύνταξης (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μ.ο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.)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ετών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19.800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έτος (€1650 / μήνα)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44096" y="5144419"/>
            <a:ext cx="8846325" cy="954590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3ος Πυλώνας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</a:pPr>
            <a:r>
              <a:rPr lang="el-GR" sz="1400" b="0" dirty="0">
                <a:latin typeface="Arial" panose="020B0604020202020204" pitchFamily="34" charset="0"/>
                <a:cs typeface="Arial" panose="020B0604020202020204" pitchFamily="34" charset="0"/>
              </a:rPr>
              <a:t>Σχηματίζεται από ατομικά συνταξιοδοτικά προϊόντα. Απευθύνεται σε αυτοαπασχολούμενους και εργαζομένους που δεν περιλαμβάνονται στο συνταξιοδοτικό σύστημα.  Οποιοσδήποτε μπορεί να αγοράσει συνταξιοδοτικό προϊόν για τις ανάγκες του. Υφίστανται φορολογικά οφέλη.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9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0515" y="101479"/>
            <a:ext cx="9730166" cy="772820"/>
          </a:xfrm>
        </p:spPr>
        <p:txBody>
          <a:bodyPr/>
          <a:lstStyle/>
          <a:p>
            <a:r>
              <a:rPr lang="el-GR" sz="4400" dirty="0">
                <a:latin typeface="KPMG Greek Extralight" panose="020B0303030202040204" pitchFamily="34" charset="-95"/>
              </a:rPr>
              <a:t>Τ</a:t>
            </a:r>
            <a:r>
              <a:rPr lang="en-US" sz="4400" dirty="0">
                <a:latin typeface="KPMG Greek Extralight" panose="020B0303030202040204" pitchFamily="34" charset="-95"/>
              </a:rPr>
              <a:t>ο </a:t>
            </a:r>
            <a:r>
              <a:rPr lang="en-US" sz="4400" dirty="0" err="1">
                <a:latin typeface="KPMG Greek Extralight" panose="020B0303030202040204" pitchFamily="34" charset="-95"/>
              </a:rPr>
              <a:t>Συντ</a:t>
            </a:r>
            <a:r>
              <a:rPr lang="en-US" sz="4400" dirty="0">
                <a:latin typeface="KPMG Greek Extralight" panose="020B0303030202040204" pitchFamily="34" charset="-95"/>
              </a:rPr>
              <a:t>αξιοδοτικό </a:t>
            </a:r>
            <a:r>
              <a:rPr lang="el-GR" sz="4400" dirty="0">
                <a:latin typeface="KPMG Greek Extralight" panose="020B0303030202040204" pitchFamily="34" charset="-95"/>
              </a:rPr>
              <a:t>Σ</a:t>
            </a:r>
            <a:r>
              <a:rPr lang="en-US" sz="4400" dirty="0" err="1">
                <a:latin typeface="KPMG Greek Extralight" panose="020B0303030202040204" pitchFamily="34" charset="-95"/>
              </a:rPr>
              <a:t>ύστημ</a:t>
            </a:r>
            <a:r>
              <a:rPr lang="en-US" sz="4400" dirty="0">
                <a:latin typeface="KPMG Greek Extralight" panose="020B0303030202040204" pitchFamily="34" charset="-95"/>
              </a:rPr>
              <a:t>α της </a:t>
            </a:r>
            <a:r>
              <a:rPr lang="el-GR" sz="4400" dirty="0">
                <a:latin typeface="KPMG Greek Extralight" panose="020B0303030202040204" pitchFamily="34" charset="-95"/>
              </a:rPr>
              <a:t>Φιλανδίας</a:t>
            </a:r>
            <a:endParaRPr lang="en-US" sz="4400" dirty="0">
              <a:latin typeface="KPMG Greek Extralight" panose="020B0303030202040204" pitchFamily="34" charset="-95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71213"/>
              </p:ext>
            </p:extLst>
          </p:nvPr>
        </p:nvGraphicFramePr>
        <p:xfrm>
          <a:off x="2063748" y="1100680"/>
          <a:ext cx="8966717" cy="47399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Οικονομικά στοιχεία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Πληθυσμός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5,5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εκ.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ΑΕΠ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Ευρώ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207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δις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Συμμετοχή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Άνω του 87,5% των εργαζομένων ασφαλίζεται με βάση το 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κεφαλαιοποιητικό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σύστημα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ταμεία λειτουργούν με βάση το 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κεφαλαιοποιητικό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σύστημα (2015)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Ποσοστό αναπλήρωσης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των μέσων μισθών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Για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χρόνια εργασίας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Απονομή/ Εισφορές συντάξεων (% του ΑΕΠ)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~13% του ΑΕΠ καταβάλλεται ως σύνταξη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~13% του ΑΕΠ εισφέρεται στα ταμεία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Μετ</a:t>
                      </a:r>
                      <a:r>
                        <a:rPr lang="en-US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αβολή εισφορών/ παροχών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Συνολικό ποσοστό εργοδότη/ ασφαλισμένου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24,7%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Περιουσιακά στοιχεία επαγγελματικών ταμείων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δις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Ευρώ</a:t>
                      </a:r>
                      <a:r>
                        <a:rPr lang="el-GR" sz="1400" baseline="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εκ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μέλη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Απόδοση επενδύσεων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8,26% για καθορισμένης παροχής ταμεία (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μ.ο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14 τελευταίων ετών)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7,08% για καθορισμένης</a:t>
                      </a:r>
                      <a:r>
                        <a:rPr lang="el-GR" sz="1400" baseline="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εισφοράς ταμεία (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μ.ο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14 τελευταίων ετών)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8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Μέση καταβαλλόμενη σύνταξη 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Στα 65 έτη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Γυναίκες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Ευρώ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(2015)</a:t>
                      </a:r>
                      <a:endParaRPr lang="el-GR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Άντρες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843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Ευρώ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400" b="1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Καταβαλλόμενες συντάξεις</a:t>
                      </a:r>
                      <a:endParaRPr lang="en-US" sz="1400" b="1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δις</a:t>
                      </a:r>
                      <a:r>
                        <a:rPr lang="en-US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Ευρώ συνολικά 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 δις Ευρώ</a:t>
                      </a:r>
                      <a:r>
                        <a:rPr lang="el-GR" sz="1400" baseline="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αφορούν το </a:t>
                      </a:r>
                      <a:r>
                        <a:rPr lang="el-GR" sz="1400" dirty="0" err="1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κεφαλαιοποιητικό</a:t>
                      </a:r>
                      <a:r>
                        <a:rPr lang="el-GR" sz="1400" dirty="0">
                          <a:solidFill>
                            <a:srgbClr val="00338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σύστημα</a:t>
                      </a:r>
                      <a:endParaRPr lang="en-US" sz="1400" dirty="0">
                        <a:solidFill>
                          <a:srgbClr val="00338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80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4.41"/>
  <p:tag name="TYPE" val="Report"/>
  <p:tag name="KEYWORD" val="REPORT"/>
  <p:tag name="TEMPLATEVERSION" val="10/11/2015 18:25: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1" val="TRUE"/>
</p:tagLst>
</file>

<file path=ppt/theme/theme1.xml><?xml version="1.0" encoding="utf-8"?>
<a:theme xmlns:a="http://schemas.openxmlformats.org/drawingml/2006/main" name="KPMG_Standard_4x3_0923_2015">
  <a:themeElements>
    <a:clrScheme name="Custom 3">
      <a:dk1>
        <a:srgbClr val="000000"/>
      </a:dk1>
      <a:lt1>
        <a:srgbClr val="FFFFFF"/>
      </a:lt1>
      <a:dk2>
        <a:srgbClr val="00338D"/>
      </a:dk2>
      <a:lt2>
        <a:srgbClr val="0091DA"/>
      </a:lt2>
      <a:accent1>
        <a:srgbClr val="005EB8"/>
      </a:accent1>
      <a:accent2>
        <a:srgbClr val="0091DA"/>
      </a:accent2>
      <a:accent3>
        <a:srgbClr val="483698"/>
      </a:accent3>
      <a:accent4>
        <a:srgbClr val="470A68"/>
      </a:accent4>
      <a:accent5>
        <a:srgbClr val="6D2077"/>
      </a:accent5>
      <a:accent6>
        <a:srgbClr val="00A3A1"/>
      </a:accent6>
      <a:hlink>
        <a:srgbClr val="C6007E"/>
      </a:hlink>
      <a:folHlink>
        <a:srgbClr val="BC204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Univers for KPMG"/>
        <a:font script="Hebr" typeface="Univers for KPMG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Univers for KPMG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rgbClr val="003087"/>
            </a:solidFill>
            <a:latin typeface="Univers for KPMG"/>
            <a:cs typeface="Univers for KPMG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PMG Report Standard Template.potx" id="{5E67CB3A-314B-4B72-970F-DCD15CEC7CF9}" vid="{AB8D2AB0-D185-4DD5-8E25-A0B3F8280F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Univers for KPMG"/>
        <a:font script="Hebr" typeface="Univers for KPMG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Univers for KPMG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Univers for KPMG"/>
        <a:font script="Hebr" typeface="Univers for KPMG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Univers for KPMG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KPMG Report Standard Template</Template>
  <TotalTime>216</TotalTime>
  <Words>359</Words>
  <Application>Microsoft Office PowerPoint</Application>
  <PresentationFormat>Widescreen</PresentationFormat>
  <Paragraphs>67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KPMG Extralight</vt:lpstr>
      <vt:lpstr>KPMG Greek Extralight</vt:lpstr>
      <vt:lpstr>Univers for KPMG</vt:lpstr>
      <vt:lpstr>Univers for KPMG Light</vt:lpstr>
      <vt:lpstr>KPMG_Standard_4x3_0923_2015</vt:lpstr>
      <vt:lpstr>think-cell Slide</vt:lpstr>
      <vt:lpstr>«Σημερινή Κατάσταση Δημογραφικές Εξελίξεις  &amp; Διεθνής Εμπειρία»</vt:lpstr>
      <vt:lpstr>Το Συνταξιοδοτικό Σύστημα της Ολλανδίας</vt:lpstr>
      <vt:lpstr>Το Συνταξιοδοτικό Σύστημα της Φιλανδίας</vt:lpstr>
      <vt:lpstr>PowerPoint Presentation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template</dc:title>
  <dc:creator>Kalamitsi, Anna-Maria</dc:creator>
  <dc:description>KPMG Report Standard Template A4 GPPT 5.0</dc:description>
  <cp:lastModifiedBy>Maria Lampropoulou</cp:lastModifiedBy>
  <cp:revision>32</cp:revision>
  <cp:lastPrinted>2015-10-12T21:36:35Z</cp:lastPrinted>
  <dcterms:created xsi:type="dcterms:W3CDTF">2016-01-22T08:32:55Z</dcterms:created>
  <dcterms:modified xsi:type="dcterms:W3CDTF">2016-12-01T16:35:02Z</dcterms:modified>
  <cp:category>KPMG Confidential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2015-08-11T00:00:00Z</vt:filetime>
  </property>
  <property fmtid="{D5CDD505-2E9C-101B-9397-08002B2CF9AE}" pid="3" name="LastSaved">
    <vt:filetime>2015-08-11T00:00:00Z</vt:filetime>
  </property>
</Properties>
</file>