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8" r:id="rId10"/>
    <p:sldId id="269" r:id="rId11"/>
    <p:sldId id="273" r:id="rId12"/>
    <p:sldId id="274" r:id="rId13"/>
    <p:sldId id="275" r:id="rId14"/>
    <p:sldId id="276" r:id="rId15"/>
    <p:sldId id="267" r:id="rId16"/>
    <p:sldId id="277" r:id="rId17"/>
    <p:sldId id="283" r:id="rId18"/>
    <p:sldId id="270" r:id="rId19"/>
    <p:sldId id="271" r:id="rId20"/>
    <p:sldId id="272" r:id="rId21"/>
    <p:sldId id="279" r:id="rId22"/>
    <p:sldId id="282" r:id="rId23"/>
    <p:sldId id="280" r:id="rId24"/>
    <p:sldId id="281" r:id="rId25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>
      <p:cViewPr varScale="1">
        <p:scale>
          <a:sx n="137" d="100"/>
          <a:sy n="137" d="100"/>
        </p:scale>
        <p:origin x="120" y="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llopoulos\Desktop\2015.Asfalistiko\_myDocs\data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llopoulos\Desktop\2015.Asfalistiko\_myDocs\data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llopoulos\Desktop\2015.Asfalistiko\_myDocs\data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c21\COMMON%20FILES\&#915;&#917;&#925;&#921;&#922;&#927;&#931;\&#915;&#915;-AR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Sheet4!$B$36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30"/>
            <c:invertIfNegative val="0"/>
            <c:bubble3D val="0"/>
            <c:spPr>
              <a:solidFill>
                <a:srgbClr val="C00000"/>
              </a:solidFill>
              <a:ln w="25400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8D19-4987-B5DE-41E80EF659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Sheet4!$A$37:$A$67</c:f>
              <c:strCache>
                <c:ptCount val="31"/>
                <c:pt idx="0">
                  <c:v>Mexico</c:v>
                </c:pt>
                <c:pt idx="1">
                  <c:v>Japan</c:v>
                </c:pt>
                <c:pt idx="2">
                  <c:v>Ireland</c:v>
                </c:pt>
                <c:pt idx="3">
                  <c:v>United Kingdom</c:v>
                </c:pt>
                <c:pt idx="4">
                  <c:v>New Zealand</c:v>
                </c:pt>
                <c:pt idx="5">
                  <c:v>United States</c:v>
                </c:pt>
                <c:pt idx="6">
                  <c:v>Germany</c:v>
                </c:pt>
                <c:pt idx="7">
                  <c:v>Australia</c:v>
                </c:pt>
                <c:pt idx="8">
                  <c:v>Canada</c:v>
                </c:pt>
                <c:pt idx="9">
                  <c:v>France</c:v>
                </c:pt>
                <c:pt idx="10">
                  <c:v>Belgium</c:v>
                </c:pt>
                <c:pt idx="11">
                  <c:v>Sweden</c:v>
                </c:pt>
                <c:pt idx="12">
                  <c:v>Portugal</c:v>
                </c:pt>
                <c:pt idx="13">
                  <c:v>Finland</c:v>
                </c:pt>
                <c:pt idx="14">
                  <c:v>Switzerland</c:v>
                </c:pt>
                <c:pt idx="15">
                  <c:v>Norway</c:v>
                </c:pt>
                <c:pt idx="16">
                  <c:v>Czech Republic</c:v>
                </c:pt>
                <c:pt idx="17">
                  <c:v>Slovak Republic</c:v>
                </c:pt>
                <c:pt idx="18">
                  <c:v>OECD</c:v>
                </c:pt>
                <c:pt idx="19">
                  <c:v>Poland</c:v>
                </c:pt>
                <c:pt idx="20">
                  <c:v>Korea</c:v>
                </c:pt>
                <c:pt idx="21">
                  <c:v>Italy</c:v>
                </c:pt>
                <c:pt idx="22">
                  <c:v>Spain</c:v>
                </c:pt>
                <c:pt idx="23">
                  <c:v>Iceland</c:v>
                </c:pt>
                <c:pt idx="24">
                  <c:v>Austria</c:v>
                </c:pt>
                <c:pt idx="25">
                  <c:v>Denmark</c:v>
                </c:pt>
                <c:pt idx="26">
                  <c:v>Hungary</c:v>
                </c:pt>
                <c:pt idx="27">
                  <c:v>Luxembourg</c:v>
                </c:pt>
                <c:pt idx="28">
                  <c:v>Turkey</c:v>
                </c:pt>
                <c:pt idx="29">
                  <c:v>Netherlands</c:v>
                </c:pt>
                <c:pt idx="30">
                  <c:v>Greece</c:v>
                </c:pt>
              </c:strCache>
            </c:strRef>
          </c:cat>
          <c:val>
            <c:numRef>
              <c:f>Sheet4!$B$37:$B$67</c:f>
              <c:numCache>
                <c:formatCode>General</c:formatCode>
                <c:ptCount val="31"/>
                <c:pt idx="0">
                  <c:v>37.9</c:v>
                </c:pt>
                <c:pt idx="1">
                  <c:v>41.5</c:v>
                </c:pt>
                <c:pt idx="2">
                  <c:v>44.4</c:v>
                </c:pt>
                <c:pt idx="3">
                  <c:v>45.4</c:v>
                </c:pt>
                <c:pt idx="4">
                  <c:v>48.6</c:v>
                </c:pt>
                <c:pt idx="5">
                  <c:v>55.3</c:v>
                </c:pt>
                <c:pt idx="6">
                  <c:v>57.3</c:v>
                </c:pt>
                <c:pt idx="7">
                  <c:v>61.7</c:v>
                </c:pt>
                <c:pt idx="8">
                  <c:v>62.8</c:v>
                </c:pt>
                <c:pt idx="9">
                  <c:v>62.8</c:v>
                </c:pt>
                <c:pt idx="10">
                  <c:v>64</c:v>
                </c:pt>
                <c:pt idx="11">
                  <c:v>66.2</c:v>
                </c:pt>
                <c:pt idx="12">
                  <c:v>67.400000000000006</c:v>
                </c:pt>
                <c:pt idx="13">
                  <c:v>68</c:v>
                </c:pt>
                <c:pt idx="14">
                  <c:v>68.8</c:v>
                </c:pt>
                <c:pt idx="15">
                  <c:v>70</c:v>
                </c:pt>
                <c:pt idx="16">
                  <c:v>70.3</c:v>
                </c:pt>
                <c:pt idx="17">
                  <c:v>71.900000000000006</c:v>
                </c:pt>
                <c:pt idx="18" formatCode="0.0">
                  <c:v>72.099999999999994</c:v>
                </c:pt>
                <c:pt idx="19">
                  <c:v>74.8</c:v>
                </c:pt>
                <c:pt idx="20">
                  <c:v>77.8</c:v>
                </c:pt>
                <c:pt idx="21">
                  <c:v>77.900000000000006</c:v>
                </c:pt>
                <c:pt idx="22">
                  <c:v>84.2</c:v>
                </c:pt>
                <c:pt idx="23">
                  <c:v>86.9</c:v>
                </c:pt>
                <c:pt idx="24">
                  <c:v>90.6</c:v>
                </c:pt>
                <c:pt idx="25">
                  <c:v>94.1</c:v>
                </c:pt>
                <c:pt idx="26">
                  <c:v>96.5</c:v>
                </c:pt>
                <c:pt idx="27">
                  <c:v>98</c:v>
                </c:pt>
                <c:pt idx="28">
                  <c:v>103.4</c:v>
                </c:pt>
                <c:pt idx="29">
                  <c:v>105.3</c:v>
                </c:pt>
                <c:pt idx="30">
                  <c:v>111.1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9-4987-B5DE-41E80EF65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16256"/>
        <c:axId val="50017792"/>
      </c:barChart>
      <c:catAx>
        <c:axId val="5001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50"/>
            </a:pPr>
            <a:endParaRPr lang="en-US"/>
          </a:p>
        </c:txPr>
        <c:crossAx val="50017792"/>
        <c:crosses val="autoZero"/>
        <c:auto val="1"/>
        <c:lblAlgn val="ctr"/>
        <c:lblOffset val="100"/>
        <c:noMultiLvlLbl val="0"/>
      </c:catAx>
      <c:valAx>
        <c:axId val="5001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016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68864"/>
        <c:axId val="50726016"/>
      </c:barChart>
      <c:catAx>
        <c:axId val="500688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0726016"/>
        <c:crosses val="autoZero"/>
        <c:auto val="1"/>
        <c:lblAlgn val="ctr"/>
        <c:lblOffset val="100"/>
        <c:noMultiLvlLbl val="0"/>
      </c:catAx>
      <c:valAx>
        <c:axId val="50726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0068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94828352405285E-2"/>
          <c:y val="5.0926748879754104E-2"/>
          <c:w val="0.90857638760302351"/>
          <c:h val="0.77298216864792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Sheet4!$G$36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22"/>
            <c:invertIfNegative val="0"/>
            <c:bubble3D val="0"/>
            <c:spPr>
              <a:solidFill>
                <a:srgbClr val="C00000"/>
              </a:solidFill>
              <a:ln w="25400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0A7F-4AA8-A660-F61DCD9DE3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Sheet4!$E$37:$E$67</c:f>
              <c:strCache>
                <c:ptCount val="31"/>
                <c:pt idx="0">
                  <c:v>Japan</c:v>
                </c:pt>
                <c:pt idx="1">
                  <c:v>Mexico</c:v>
                </c:pt>
                <c:pt idx="2">
                  <c:v>United Kingdom</c:v>
                </c:pt>
                <c:pt idx="3">
                  <c:v>Korea</c:v>
                </c:pt>
                <c:pt idx="4">
                  <c:v>United States</c:v>
                </c:pt>
                <c:pt idx="5">
                  <c:v>New Zealand</c:v>
                </c:pt>
                <c:pt idx="6">
                  <c:v>Ireland</c:v>
                </c:pt>
                <c:pt idx="7">
                  <c:v>Sweden</c:v>
                </c:pt>
                <c:pt idx="8">
                  <c:v>Germany</c:v>
                </c:pt>
                <c:pt idx="9">
                  <c:v>Poland</c:v>
                </c:pt>
                <c:pt idx="10">
                  <c:v>Finland</c:v>
                </c:pt>
                <c:pt idx="11">
                  <c:v>Norway</c:v>
                </c:pt>
                <c:pt idx="12">
                  <c:v>Belgium</c:v>
                </c:pt>
                <c:pt idx="13">
                  <c:v>Canada</c:v>
                </c:pt>
                <c:pt idx="14">
                  <c:v>Portugal</c:v>
                </c:pt>
                <c:pt idx="15">
                  <c:v>OECD</c:v>
                </c:pt>
                <c:pt idx="16">
                  <c:v>Luxembourg</c:v>
                </c:pt>
                <c:pt idx="17">
                  <c:v>France</c:v>
                </c:pt>
                <c:pt idx="18">
                  <c:v>Czech Republic</c:v>
                </c:pt>
                <c:pt idx="19">
                  <c:v>Australia</c:v>
                </c:pt>
                <c:pt idx="20">
                  <c:v>Switzerland</c:v>
                </c:pt>
                <c:pt idx="21">
                  <c:v>Iceland</c:v>
                </c:pt>
                <c:pt idx="22">
                  <c:v>Greece</c:v>
                </c:pt>
                <c:pt idx="23">
                  <c:v>Spain</c:v>
                </c:pt>
                <c:pt idx="24">
                  <c:v>Italy</c:v>
                </c:pt>
                <c:pt idx="25">
                  <c:v>Denmark</c:v>
                </c:pt>
                <c:pt idx="26">
                  <c:v>Slovak Republic</c:v>
                </c:pt>
                <c:pt idx="27">
                  <c:v>Austria</c:v>
                </c:pt>
                <c:pt idx="28">
                  <c:v>Hungary</c:v>
                </c:pt>
                <c:pt idx="29">
                  <c:v>Turkey</c:v>
                </c:pt>
                <c:pt idx="30">
                  <c:v>Netherlands</c:v>
                </c:pt>
              </c:strCache>
            </c:strRef>
          </c:cat>
          <c:val>
            <c:numRef>
              <c:f>Sheet4!$G$37:$G$67</c:f>
              <c:numCache>
                <c:formatCode>0.0</c:formatCode>
                <c:ptCount val="31"/>
                <c:pt idx="0">
                  <c:v>42.5</c:v>
                </c:pt>
                <c:pt idx="1">
                  <c:v>45.3</c:v>
                </c:pt>
                <c:pt idx="2">
                  <c:v>48</c:v>
                </c:pt>
                <c:pt idx="3">
                  <c:v>49.1</c:v>
                </c:pt>
                <c:pt idx="4">
                  <c:v>49.9</c:v>
                </c:pt>
                <c:pt idx="5">
                  <c:v>51.7</c:v>
                </c:pt>
                <c:pt idx="6">
                  <c:v>52.2</c:v>
                </c:pt>
                <c:pt idx="7">
                  <c:v>55.3</c:v>
                </c:pt>
                <c:pt idx="8">
                  <c:v>57.8</c:v>
                </c:pt>
                <c:pt idx="9">
                  <c:v>59.8</c:v>
                </c:pt>
                <c:pt idx="10">
                  <c:v>62.4</c:v>
                </c:pt>
                <c:pt idx="11">
                  <c:v>63.8</c:v>
                </c:pt>
                <c:pt idx="12">
                  <c:v>63.9</c:v>
                </c:pt>
                <c:pt idx="13">
                  <c:v>64.400000000000006</c:v>
                </c:pt>
                <c:pt idx="14">
                  <c:v>65.599999999999994</c:v>
                </c:pt>
                <c:pt idx="15">
                  <c:v>69.050000000000011</c:v>
                </c:pt>
                <c:pt idx="16">
                  <c:v>70.5</c:v>
                </c:pt>
                <c:pt idx="17">
                  <c:v>72.3</c:v>
                </c:pt>
                <c:pt idx="18">
                  <c:v>73.400000000000006</c:v>
                </c:pt>
                <c:pt idx="19">
                  <c:v>75.599999999999994</c:v>
                </c:pt>
                <c:pt idx="20">
                  <c:v>77.8</c:v>
                </c:pt>
                <c:pt idx="21">
                  <c:v>77.8</c:v>
                </c:pt>
                <c:pt idx="22">
                  <c:v>79.599999999999994</c:v>
                </c:pt>
                <c:pt idx="23">
                  <c:v>79.8</c:v>
                </c:pt>
                <c:pt idx="24">
                  <c:v>82</c:v>
                </c:pt>
                <c:pt idx="25">
                  <c:v>82.4</c:v>
                </c:pt>
                <c:pt idx="26">
                  <c:v>86.1</c:v>
                </c:pt>
                <c:pt idx="27">
                  <c:v>89.9</c:v>
                </c:pt>
                <c:pt idx="28">
                  <c:v>94.4</c:v>
                </c:pt>
                <c:pt idx="29">
                  <c:v>94.9</c:v>
                </c:pt>
                <c:pt idx="30">
                  <c:v>103.8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F-4AA8-A660-F61DCD9DE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42400"/>
        <c:axId val="50743936"/>
      </c:barChart>
      <c:catAx>
        <c:axId val="5074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50"/>
            </a:pPr>
            <a:endParaRPr lang="en-US"/>
          </a:p>
        </c:txPr>
        <c:crossAx val="50743936"/>
        <c:crosses val="autoZero"/>
        <c:auto val="1"/>
        <c:lblAlgn val="ctr"/>
        <c:lblOffset val="100"/>
        <c:noMultiLvlLbl val="0"/>
      </c:catAx>
      <c:valAx>
        <c:axId val="507439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074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104135278145072E-2"/>
          <c:y val="2.7857716380299134E-2"/>
          <c:w val="0.80150791325390081"/>
          <c:h val="0.90030480165745397"/>
        </c:manualLayout>
      </c:layout>
      <c:lineChart>
        <c:grouping val="standard"/>
        <c:varyColors val="0"/>
        <c:ser>
          <c:idx val="0"/>
          <c:order val="0"/>
          <c:tx>
            <c:v>0,77-2</c:v>
          </c:tx>
          <c:marker>
            <c:symbol val="none"/>
          </c:marker>
          <c:cat>
            <c:numRef>
              <c:f>Φύλλο1!$G$7:$G$15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30</c:v>
                </c:pt>
                <c:pt idx="6">
                  <c:v>33</c:v>
                </c:pt>
                <c:pt idx="7">
                  <c:v>36</c:v>
                </c:pt>
                <c:pt idx="8">
                  <c:v>39</c:v>
                </c:pt>
              </c:numCache>
            </c:numRef>
          </c:cat>
          <c:val>
            <c:numRef>
              <c:f>Φύλλο1!$I$7:$I$15</c:f>
              <c:numCache>
                <c:formatCode>0.00%</c:formatCode>
                <c:ptCount val="9"/>
                <c:pt idx="0">
                  <c:v>7.7000000000000133E-3</c:v>
                </c:pt>
                <c:pt idx="1">
                  <c:v>7.8166666666666714E-3</c:v>
                </c:pt>
                <c:pt idx="2">
                  <c:v>7.9857142857143026E-3</c:v>
                </c:pt>
                <c:pt idx="3">
                  <c:v>8.1875000000000211E-3</c:v>
                </c:pt>
                <c:pt idx="4">
                  <c:v>8.4222222222222268E-3</c:v>
                </c:pt>
                <c:pt idx="5">
                  <c:v>8.7900000000000027E-3</c:v>
                </c:pt>
                <c:pt idx="6">
                  <c:v>9.2818181818181689E-3</c:v>
                </c:pt>
                <c:pt idx="7">
                  <c:v>9.8333333333333588E-3</c:v>
                </c:pt>
                <c:pt idx="8">
                  <c:v>1.0461538461538493E-2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D4-412F-AD18-001A702ABF9E}"/>
            </c:ext>
          </c:extLst>
        </c:ser>
        <c:ser>
          <c:idx val="1"/>
          <c:order val="1"/>
          <c:tx>
            <c:v>0,8-2</c:v>
          </c:tx>
          <c:marker>
            <c:symbol val="none"/>
          </c:marker>
          <c:cat>
            <c:numRef>
              <c:f>Φύλλο1!$G$7:$G$15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30</c:v>
                </c:pt>
                <c:pt idx="6">
                  <c:v>33</c:v>
                </c:pt>
                <c:pt idx="7">
                  <c:v>36</c:v>
                </c:pt>
                <c:pt idx="8">
                  <c:v>39</c:v>
                </c:pt>
              </c:numCache>
            </c:numRef>
          </c:cat>
          <c:val>
            <c:numRef>
              <c:f>Φύλλο1!$I$22:$I$30</c:f>
              <c:numCache>
                <c:formatCode>0.00%</c:formatCode>
                <c:ptCount val="9"/>
                <c:pt idx="0">
                  <c:v>7.5000000000000119E-3</c:v>
                </c:pt>
                <c:pt idx="1">
                  <c:v>7.6666666666666723E-3</c:v>
                </c:pt>
                <c:pt idx="2">
                  <c:v>7.9428571428571595E-3</c:v>
                </c:pt>
                <c:pt idx="3">
                  <c:v>8.2875000000000067E-3</c:v>
                </c:pt>
                <c:pt idx="4">
                  <c:v>8.6777777777777756E-3</c:v>
                </c:pt>
                <c:pt idx="5">
                  <c:v>9.1100000000000191E-3</c:v>
                </c:pt>
                <c:pt idx="6">
                  <c:v>9.5727272727273161E-3</c:v>
                </c:pt>
                <c:pt idx="7">
                  <c:v>1.0058333333333332E-2</c:v>
                </c:pt>
                <c:pt idx="8">
                  <c:v>1.0569230769230773E-2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D4-412F-AD18-001A702ABF9E}"/>
            </c:ext>
          </c:extLst>
        </c:ser>
        <c:ser>
          <c:idx val="2"/>
          <c:order val="2"/>
          <c:tx>
            <c:v>0,77-1,65</c:v>
          </c:tx>
          <c:marker>
            <c:symbol val="none"/>
          </c:marker>
          <c:cat>
            <c:numRef>
              <c:f>Φύλλο1!$G$7:$G$15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30</c:v>
                </c:pt>
                <c:pt idx="6">
                  <c:v>33</c:v>
                </c:pt>
                <c:pt idx="7">
                  <c:v>36</c:v>
                </c:pt>
                <c:pt idx="8">
                  <c:v>39</c:v>
                </c:pt>
              </c:numCache>
            </c:numRef>
          </c:cat>
          <c:val>
            <c:numRef>
              <c:f>Φύλλο1!$I$37:$I$45</c:f>
              <c:numCache>
                <c:formatCode>0.00%</c:formatCode>
                <c:ptCount val="9"/>
                <c:pt idx="0">
                  <c:v>7.7000000000000133E-3</c:v>
                </c:pt>
                <c:pt idx="1">
                  <c:v>7.8333333333333571E-3</c:v>
                </c:pt>
                <c:pt idx="2">
                  <c:v>8.0428571428571433E-3</c:v>
                </c:pt>
                <c:pt idx="3">
                  <c:v>8.3125000000000351E-3</c:v>
                </c:pt>
                <c:pt idx="4">
                  <c:v>8.6222222222222394E-3</c:v>
                </c:pt>
                <c:pt idx="5">
                  <c:v>8.9700000000000214E-3</c:v>
                </c:pt>
                <c:pt idx="6">
                  <c:v>9.3454545454545682E-3</c:v>
                </c:pt>
                <c:pt idx="7">
                  <c:v>9.7500000000000191E-3</c:v>
                </c:pt>
                <c:pt idx="8">
                  <c:v>1.0176923076923076E-2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D4-412F-AD18-001A702ABF9E}"/>
            </c:ext>
          </c:extLst>
        </c:ser>
        <c:ser>
          <c:idx val="3"/>
          <c:order val="3"/>
          <c:tx>
            <c:v>0,7-2,2</c:v>
          </c:tx>
          <c:marker>
            <c:symbol val="none"/>
          </c:marker>
          <c:cat>
            <c:numRef>
              <c:f>Φύλλο1!$G$7:$G$15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30</c:v>
                </c:pt>
                <c:pt idx="6">
                  <c:v>33</c:v>
                </c:pt>
                <c:pt idx="7">
                  <c:v>36</c:v>
                </c:pt>
                <c:pt idx="8">
                  <c:v>39</c:v>
                </c:pt>
              </c:numCache>
            </c:numRef>
          </c:cat>
          <c:val>
            <c:numRef>
              <c:f>Φύλλο1!$I$51:$I$59</c:f>
              <c:numCache>
                <c:formatCode>0.00%</c:formatCode>
                <c:ptCount val="9"/>
                <c:pt idx="0">
                  <c:v>7.0000000000000097E-3</c:v>
                </c:pt>
                <c:pt idx="1">
                  <c:v>7.2000000000000119E-3</c:v>
                </c:pt>
                <c:pt idx="2">
                  <c:v>7.5142857142857138E-3</c:v>
                </c:pt>
                <c:pt idx="3">
                  <c:v>7.9249999999999998E-3</c:v>
                </c:pt>
                <c:pt idx="4">
                  <c:v>8.4000000000000047E-3</c:v>
                </c:pt>
                <c:pt idx="5">
                  <c:v>8.9450000000000068E-3</c:v>
                </c:pt>
                <c:pt idx="6">
                  <c:v>9.5409090909091068E-3</c:v>
                </c:pt>
                <c:pt idx="7">
                  <c:v>1.0204166666666688E-2</c:v>
                </c:pt>
                <c:pt idx="8">
                  <c:v>1.0919230769230771E-2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D4-412F-AD18-001A702AB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75552"/>
        <c:axId val="50777088"/>
      </c:lineChart>
      <c:catAx>
        <c:axId val="5077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777088"/>
        <c:crosses val="autoZero"/>
        <c:auto val="1"/>
        <c:lblAlgn val="ctr"/>
        <c:lblOffset val="100"/>
        <c:noMultiLvlLbl val="0"/>
      </c:catAx>
      <c:valAx>
        <c:axId val="5077708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50775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0.20556</cdr:x>
      <cdr:y>0.59854</cdr:y>
    </cdr:from>
    <cdr:to>
      <cdr:x>0.63194</cdr:x>
      <cdr:y>0.68856</cdr:y>
    </cdr:to>
    <cdr:sp macro="" textlink="">
      <cdr:nvSpPr>
        <cdr:cNvPr id="2" name="1 - Ορθογώνιο"/>
        <cdr:cNvSpPr/>
      </cdr:nvSpPr>
      <cdr:spPr>
        <a:xfrm xmlns:a="http://schemas.openxmlformats.org/drawingml/2006/main">
          <a:off x="1658507" y="2067485"/>
          <a:ext cx="3440134" cy="3109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l-GR" sz="1800" b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Ετήσιο Ποσοστό Αναπλήρωσης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3B45D-787F-41C7-BD9D-64382CDA138D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75EB4-B0D0-46E5-B776-4E3119F2E27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897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CE2AA-F5E3-4A32-97C7-BD673320EC4E}" type="datetimeFigureOut">
              <a:rPr lang="en-US" smtClean="0"/>
              <a:t>01/12/2016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41D44-6C60-44CE-90F1-D1CF6D3B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8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1D44-6C60-44CE-90F1-D1CF6D3B18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59E5-5F4A-4802-9D87-C11B7BD4DF00}" type="datetimeFigureOut">
              <a:rPr lang="el-GR" smtClean="0"/>
              <a:pPr/>
              <a:t>1/12/2016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35978" y="1707654"/>
            <a:ext cx="7772400" cy="140415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“</a:t>
            </a:r>
            <a:r>
              <a:rPr lang="el-GR" sz="3600" dirty="0">
                <a:latin typeface="Arial Narrow" panose="020B0606020202030204" pitchFamily="34" charset="0"/>
              </a:rPr>
              <a:t>Ασφαλιστική Μεταρρύθμιση</a:t>
            </a:r>
            <a:r>
              <a:rPr lang="en-US" sz="3600" dirty="0">
                <a:latin typeface="Arial Narrow" panose="020B0606020202030204" pitchFamily="34" charset="0"/>
              </a:rPr>
              <a:t>”</a:t>
            </a:r>
            <a:br>
              <a:rPr lang="el-GR" sz="3600" dirty="0">
                <a:latin typeface="Arial Narrow" panose="020B0606020202030204" pitchFamily="34" charset="0"/>
              </a:rPr>
            </a:br>
            <a:r>
              <a:rPr lang="el-GR" sz="2400" dirty="0">
                <a:latin typeface="Arial Narrow" panose="020B0606020202030204" pitchFamily="34" charset="0"/>
              </a:rPr>
              <a:t>Ν.4387/2016</a:t>
            </a:r>
            <a:br>
              <a:rPr lang="el-GR" sz="2400" dirty="0">
                <a:latin typeface="Arial Narrow" panose="020B0606020202030204" pitchFamily="34" charset="0"/>
              </a:rPr>
            </a:br>
            <a:r>
              <a:rPr lang="el-GR" sz="2400" dirty="0">
                <a:latin typeface="Arial Narrow" panose="020B0606020202030204" pitchFamily="34" charset="0"/>
              </a:rPr>
              <a:t>(Νόμος </a:t>
            </a:r>
            <a:r>
              <a:rPr lang="el-GR" sz="2400" dirty="0" err="1">
                <a:latin typeface="Arial Narrow" panose="020B0606020202030204" pitchFamily="34" charset="0"/>
              </a:rPr>
              <a:t>Κατρούγκαλου</a:t>
            </a:r>
            <a:r>
              <a:rPr lang="el-GR" sz="24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1738" y="3939902"/>
            <a:ext cx="7920880" cy="100811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l-G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Νικόλαος Ε. </a:t>
            </a:r>
            <a:r>
              <a:rPr lang="el-GR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Φράγκος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l-G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Καθηγητής</a:t>
            </a:r>
            <a:r>
              <a:rPr lang="en-US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l-G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Ασφαλιστικής Επιστήμης, Ο.Π.Α.</a:t>
            </a:r>
          </a:p>
          <a:p>
            <a:pPr algn="r">
              <a:spcBef>
                <a:spcPts val="0"/>
              </a:spcBef>
            </a:pPr>
            <a:r>
              <a:rPr lang="el-GR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τ. Γενικός Γραμματέας Κοινωνικών Ασφαλίσεων</a:t>
            </a:r>
          </a:p>
          <a:p>
            <a:pPr algn="r">
              <a:spcBef>
                <a:spcPts val="0"/>
              </a:spcBef>
            </a:pPr>
            <a:endParaRPr lang="el-GR" sz="2000" dirty="0"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22803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79512" y="1419622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9752" y="205978"/>
            <a:ext cx="5184576" cy="857250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Narrow" panose="020B0606020202030204" pitchFamily="34" charset="0"/>
              </a:rPr>
              <a:t>Ποσοστά </a:t>
            </a:r>
            <a:br>
              <a:rPr lang="el-GR" sz="2400" dirty="0">
                <a:latin typeface="Arial Narrow" panose="020B0606020202030204" pitchFamily="34" charset="0"/>
              </a:rPr>
            </a:br>
            <a:r>
              <a:rPr lang="el-GR" sz="2400" dirty="0">
                <a:latin typeface="Arial Narrow" panose="020B0606020202030204" pitchFamily="34" charset="0"/>
              </a:rPr>
              <a:t>Αναπλήρωσης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455984"/>
              </p:ext>
            </p:extLst>
          </p:nvPr>
        </p:nvGraphicFramePr>
        <p:xfrm>
          <a:off x="2339752" y="1707654"/>
          <a:ext cx="4968552" cy="2320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Έτη </a:t>
                      </a:r>
                    </a:p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Απασχόλησης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Ποσοστό </a:t>
                      </a:r>
                    </a:p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Αναπλήρωσης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8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11,55%</a:t>
                      </a:r>
                      <a:endParaRPr lang="el-GR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68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15,87%</a:t>
                      </a:r>
                      <a:endParaRPr lang="el-GR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687"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l-GR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20,68%</a:t>
                      </a:r>
                      <a:endParaRPr lang="el-GR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68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26,37%</a:t>
                      </a:r>
                      <a:endParaRPr lang="el-GR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68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33,81%</a:t>
                      </a:r>
                      <a:endParaRPr lang="el-GR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68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42,80%</a:t>
                      </a:r>
                      <a:endParaRPr lang="el-GR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57398"/>
              </p:ext>
            </p:extLst>
          </p:nvPr>
        </p:nvGraphicFramePr>
        <p:xfrm>
          <a:off x="2627784" y="383466"/>
          <a:ext cx="6096000" cy="2116276"/>
        </p:xfrm>
        <a:graphic>
          <a:graphicData uri="http://schemas.openxmlformats.org/drawingml/2006/table">
            <a:tbl>
              <a:tblPr/>
              <a:tblGrid>
                <a:gridCol w="606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5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93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ΕΤΗ ΑΣΦΑΛΙΣΗΣ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ΠΟΣΟΣΤΟ ΑΝΑΠΛΗΡΩΣΗΣ ΓΙΑ  </a:t>
                      </a:r>
                    </a:p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ΤΗΝ ΚΛΙΜΑΚΑ ΕΤΩΝ ΑΣΦΑΛΙΣΗΣ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ΒΗΜΑ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ΣΩΡΕΥΤ. ΠΟΣΟΣΤΟ ΑΝΑΠΛΗΡΩΣΗΣ ΓΙΑ ΕΤΗ ΠΡΟΗΓΟΥΜΕΝΩΝ ΚΛΙΜΑΚΩΝ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ETH</a:t>
                      </a:r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ΣΙΟ ΠΟΣΟΣΤΟ ΑΝΑΠΛΗΡΩΣΗΣ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2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ΑΠΌ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ΕΩΣ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19,65%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22,74%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26,37%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30,63%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35,40%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40,80%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1,05%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384355"/>
              </p:ext>
            </p:extLst>
          </p:nvPr>
        </p:nvGraphicFramePr>
        <p:xfrm>
          <a:off x="2627784" y="2643758"/>
          <a:ext cx="6096000" cy="2142032"/>
        </p:xfrm>
        <a:graphic>
          <a:graphicData uri="http://schemas.openxmlformats.org/drawingml/2006/table">
            <a:tbl>
              <a:tblPr/>
              <a:tblGrid>
                <a:gridCol w="606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5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ΕΤΗ ΑΣΦΑΛΙΣΗΣ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ΠΟΣΟΣΤΟ ΑΝΑΠΛΗΡΩΣΗΣ ΓΙΑ  </a:t>
                      </a:r>
                    </a:p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ΤΗΝ ΚΛΙΜΑΚΑ ΕΤΩΝ ΑΣΦΑΛΙΣΗΣ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ΒΗΜΑ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ΣΩΡΕΥΤ. ΠΟΣΟΣΤΟ ΑΝΑΠΛΗΡΩΣΗΣ ΓΙΑ ΕΤΗ ΠΡΟΗΓΟΥΜΕΝΩΝ ΚΛΙΜΑΚΩΝ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ETH</a:t>
                      </a:r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ΣΙΟ ΠΟΣΟΣΤΟ ΑΝΑΠΛΗΡΩΣΗΣ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9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ΑΠΌ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ΕΩΣ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19,89%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23,43%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31,59%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41,22%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2195736" y="221242"/>
            <a:ext cx="0" cy="473901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49593"/>
              </p:ext>
            </p:extLst>
          </p:nvPr>
        </p:nvGraphicFramePr>
        <p:xfrm>
          <a:off x="2625620" y="361805"/>
          <a:ext cx="6096000" cy="2224211"/>
        </p:xfrm>
        <a:graphic>
          <a:graphicData uri="http://schemas.openxmlformats.org/drawingml/2006/table">
            <a:tbl>
              <a:tblPr/>
              <a:tblGrid>
                <a:gridCol w="606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5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55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ΕΤΗ ΑΣΦΑΛΙΣΗΣ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ΠΟΣΟΣΤΟ ΑΝΑΠΛΗΡΩΣΗΣ ΓΙΑ </a:t>
                      </a:r>
                    </a:p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ΤΗΝ ΚΛΙΜΑΚΑ ΕΤΩΝ ΑΣΦΑΛΙΣΗΣ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ΒΗΜΑ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ΣΩΡΕΥΤ. ΠΟΣΟΣΤΟ ΑΝΑΠΛΗΡΩΣΗΣ ΓΙΑ ΕΤΗ ΠΡΟΗΓΟΥΜΕΝΩΝ ΚΛΙΜΑΚΩΝ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ETH</a:t>
                      </a:r>
                      <a:r>
                        <a:rPr lang="el-GR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ΣΙΟ ΠΟΣΟΣΤΟ ΑΝΑΠΛΗΡΩΣΗΣ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ΑΠΌ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ΕΩΣ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19,95%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23,28%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26,91%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35,10%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39,69%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380958"/>
              </p:ext>
            </p:extLst>
          </p:nvPr>
        </p:nvGraphicFramePr>
        <p:xfrm>
          <a:off x="2627784" y="2715766"/>
          <a:ext cx="6096000" cy="2104738"/>
        </p:xfrm>
        <a:graphic>
          <a:graphicData uri="http://schemas.openxmlformats.org/drawingml/2006/table">
            <a:tbl>
              <a:tblPr/>
              <a:tblGrid>
                <a:gridCol w="606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5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1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ΕΤΗ ΑΣΦΑΛΙΣΗΣ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ΠΟΣΟΣΤΟ ΑΝΑΠΛΗΡΩΣΗΣ ΓΙΑ ΤΗΝ ΚΛΙΜΑΚΑ ΕΤΩΝ ΑΣΦΑΛΙΣΗΣ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ΒΗΜΑ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ΣΩΡΕΥΤ. ΠΟΣΟΣΤΟ ΑΝΑΠΛΗΡΩΣΗΣ ΓΙΑ ΕΤΗ ΠΡΟΗΓΟΥΜΕΝΩΝ ΚΛΙΜΑΚΩΝ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ETH</a:t>
                      </a:r>
                      <a:r>
                        <a:rPr lang="el-GR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ΣΙΟ ΠΟΣΟΣΤΟ ΑΝΑΠΛΗΡΩΣΗΣ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4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ΑΠΌ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ΕΩΣ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19,02%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22,68%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26,84%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0,200%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31,49%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0,200%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0,250%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42,59%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195736" y="221242"/>
            <a:ext cx="0" cy="473901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Γράφημα"/>
          <p:cNvGraphicFramePr/>
          <p:nvPr>
            <p:extLst>
              <p:ext uri="{D42A27DB-BD31-4B8C-83A1-F6EECF244321}">
                <p14:modId xmlns:p14="http://schemas.microsoft.com/office/powerpoint/2010/main" val="723134241"/>
              </p:ext>
            </p:extLst>
          </p:nvPr>
        </p:nvGraphicFramePr>
        <p:xfrm>
          <a:off x="539552" y="1419622"/>
          <a:ext cx="8068236" cy="345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56037"/>
            <a:ext cx="8229600" cy="28439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b="1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>
              <a:buNone/>
            </a:pPr>
            <a:r>
              <a:rPr lang="el-GR" sz="3600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Ποσοστό αναπλήρωσης σε τι;</a:t>
            </a:r>
          </a:p>
          <a:p>
            <a:endParaRPr lang="el-GR" sz="2000" b="1" dirty="0">
              <a:latin typeface="Arial Narrow" panose="020B0606020202030204" pitchFamily="34" charset="0"/>
            </a:endParaRPr>
          </a:p>
          <a:p>
            <a:pPr algn="ctr">
              <a:buNone/>
            </a:pPr>
            <a:r>
              <a:rPr lang="el-GR" dirty="0">
                <a:latin typeface="Arial Narrow" panose="020B0606020202030204" pitchFamily="34" charset="0"/>
              </a:rPr>
              <a:t>	</a:t>
            </a:r>
            <a:r>
              <a:rPr lang="el-GR" sz="2400" dirty="0">
                <a:latin typeface="Arial Narrow" panose="020B0606020202030204" pitchFamily="34" charset="0"/>
              </a:rPr>
              <a:t>Μέσο όρο των </a:t>
            </a:r>
            <a:r>
              <a:rPr lang="el-GR" sz="2400" b="1" dirty="0">
                <a:latin typeface="Arial Narrow" panose="020B0606020202030204" pitchFamily="34" charset="0"/>
              </a:rPr>
              <a:t>αναπροσαρμοσμένων </a:t>
            </a:r>
            <a:r>
              <a:rPr lang="el-GR" sz="2400" dirty="0">
                <a:latin typeface="Arial Narrow" panose="020B0606020202030204" pitchFamily="34" charset="0"/>
              </a:rPr>
              <a:t>μισθών/εισοδημάτων που πληρώθηκαν εισφορές από το 2002 και μετά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11760" y="406350"/>
            <a:ext cx="5328592" cy="421556"/>
          </a:xfrm>
        </p:spPr>
        <p:txBody>
          <a:bodyPr>
            <a:noAutofit/>
          </a:bodyPr>
          <a:lstStyle/>
          <a:p>
            <a:r>
              <a:rPr lang="el-GR" sz="2400" dirty="0">
                <a:latin typeface="Arial Narrow" panose="020B0606020202030204" pitchFamily="34" charset="0"/>
              </a:rPr>
              <a:t>Παραδείγματα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096307"/>
              </p:ext>
            </p:extLst>
          </p:nvPr>
        </p:nvGraphicFramePr>
        <p:xfrm>
          <a:off x="323528" y="1491630"/>
          <a:ext cx="8424936" cy="295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6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6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5301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9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ΕΤΗ </a:t>
                      </a:r>
                    </a:p>
                    <a:p>
                      <a:pPr marL="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9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ΕΙΣΦΟΡΩΝ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dirty="0">
                          <a:latin typeface="Arial Narrow" panose="020B0606020202030204" pitchFamily="34" charset="0"/>
                          <a:ea typeface="Times New Roman"/>
                        </a:rPr>
                        <a:t>ΕΘΝΙΚΗ </a:t>
                      </a:r>
                    </a:p>
                    <a:p>
                      <a:pPr marL="679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dirty="0">
                          <a:latin typeface="Arial Narrow" panose="020B0606020202030204" pitchFamily="34" charset="0"/>
                          <a:ea typeface="Times New Roman"/>
                        </a:rPr>
                        <a:t>ΣΥΝΤΑΞΗ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0170" algn="l"/>
                        </a:tabLst>
                        <a:defRPr/>
                      </a:pPr>
                      <a:r>
                        <a:rPr lang="el-GR" sz="900" b="1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ΣΥΝΤΕΛΕΣΤΗΣ ΣΥΣΣΩΡΕΥΣΗΣ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-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Arial Narrow" panose="020B0606020202030204" pitchFamily="34" charset="0"/>
                          <a:ea typeface="Times New Roman"/>
                        </a:rPr>
                        <a:t>ΜΕΣΟΣ </a:t>
                      </a:r>
                    </a:p>
                    <a:p>
                      <a:pPr marL="66675" indent="-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Arial Narrow" panose="020B0606020202030204" pitchFamily="34" charset="0"/>
                          <a:ea typeface="Times New Roman"/>
                        </a:rPr>
                        <a:t>ΜΙΣΘΟΣ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0170" algn="l"/>
                        </a:tabLst>
                        <a:defRPr/>
                      </a:pPr>
                      <a:r>
                        <a:rPr lang="el-GR" sz="900" dirty="0">
                          <a:latin typeface="Arial Narrow" panose="020B0606020202030204" pitchFamily="34" charset="0"/>
                          <a:ea typeface="Times New Roman"/>
                        </a:rPr>
                        <a:t>ΑΝΤΑΠΟΔΟΤΙΚΗ</a:t>
                      </a:r>
                      <a:r>
                        <a:rPr lang="el-GR" sz="900" baseline="0" dirty="0"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</a:p>
                    <a:p>
                      <a:pPr marL="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0170" algn="l"/>
                        </a:tabLst>
                        <a:defRPr/>
                      </a:pPr>
                      <a:r>
                        <a:rPr lang="el-GR" sz="900" baseline="0" dirty="0">
                          <a:latin typeface="Arial Narrow" panose="020B0606020202030204" pitchFamily="34" charset="0"/>
                          <a:ea typeface="Times New Roman"/>
                        </a:rPr>
                        <a:t>ΣΥΝΤΑΞΗ</a:t>
                      </a:r>
                      <a:endParaRPr lang="el-GR" sz="9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indent="-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0170" algn="l"/>
                        </a:tabLst>
                        <a:defRPr/>
                      </a:pPr>
                      <a:r>
                        <a:rPr lang="el-GR" sz="900" dirty="0">
                          <a:latin typeface="Arial Narrow" panose="020B0606020202030204" pitchFamily="34" charset="0"/>
                          <a:ea typeface="Times New Roman"/>
                        </a:rPr>
                        <a:t>ΣΥΝΤΑΞΗ</a:t>
                      </a:r>
                      <a:endParaRPr lang="en-US" sz="900" dirty="0"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marL="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0170" algn="l"/>
                        </a:tabLst>
                        <a:defRPr/>
                      </a:pPr>
                      <a:r>
                        <a:rPr lang="en-US" sz="900" dirty="0">
                          <a:latin typeface="Arial Narrow" panose="020B0606020202030204" pitchFamily="34" charset="0"/>
                          <a:ea typeface="Times New Roman"/>
                        </a:rPr>
                        <a:t>(</a:t>
                      </a:r>
                      <a:r>
                        <a:rPr lang="el-GR" sz="900" dirty="0">
                          <a:latin typeface="Arial Narrow" panose="020B0606020202030204" pitchFamily="34" charset="0"/>
                          <a:ea typeface="Times New Roman"/>
                        </a:rPr>
                        <a:t>ΣΥΝΟΛΟ</a:t>
                      </a:r>
                      <a:r>
                        <a:rPr lang="en-US" sz="900" dirty="0">
                          <a:latin typeface="Arial Narrow" panose="020B0606020202030204" pitchFamily="34" charset="0"/>
                          <a:ea typeface="Times New Roman"/>
                        </a:rPr>
                        <a:t>)</a:t>
                      </a:r>
                      <a:endParaRPr lang="el-GR" sz="9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0170" algn="l"/>
                        </a:tabLst>
                        <a:defRPr/>
                      </a:pPr>
                      <a:r>
                        <a:rPr lang="el-GR" sz="900" dirty="0">
                          <a:latin typeface="Arial Narrow" panose="020B0606020202030204" pitchFamily="34" charset="0"/>
                          <a:ea typeface="Times New Roman"/>
                        </a:rPr>
                        <a:t>ΣΥΝΤΑΞΗ</a:t>
                      </a:r>
                      <a:r>
                        <a:rPr lang="en-US" sz="900" dirty="0">
                          <a:latin typeface="Arial Narrow" panose="020B0606020202030204" pitchFamily="34" charset="0"/>
                          <a:ea typeface="Times New Roman"/>
                        </a:rPr>
                        <a:t> /</a:t>
                      </a:r>
                      <a:r>
                        <a:rPr lang="en-US" sz="900" baseline="0" dirty="0"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el-GR" sz="900" baseline="0" dirty="0">
                          <a:latin typeface="Arial Narrow" panose="020B0606020202030204" pitchFamily="34" charset="0"/>
                          <a:ea typeface="Times New Roman"/>
                        </a:rPr>
                        <a:t>ΕΙΣΟΔΗΜΑ</a:t>
                      </a:r>
                      <a:endParaRPr lang="el-GR" sz="9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59"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20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384</a:t>
                      </a:r>
                      <a:endParaRPr lang="el-GR" sz="12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15,87%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1000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543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5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1500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622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5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2000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317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701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559"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30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384</a:t>
                      </a:r>
                      <a:endParaRPr lang="el-GR" sz="12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26,37%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1000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648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5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1500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396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5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2000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911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59"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40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384</a:t>
                      </a:r>
                      <a:endParaRPr lang="el-GR" sz="12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42,80%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1000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428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812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55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1500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642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1026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55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2000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856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79712" y="141480"/>
            <a:ext cx="7085107" cy="24425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b="1" dirty="0">
                <a:latin typeface="Arial Narrow" panose="020B0606020202030204" pitchFamily="34" charset="0"/>
              </a:rPr>
              <a:t>	</a:t>
            </a:r>
            <a:r>
              <a:rPr lang="el-GR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Estimating</a:t>
            </a:r>
            <a:r>
              <a:rPr lang="el-GR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your</a:t>
            </a:r>
            <a:r>
              <a:rPr lang="el-GR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Social </a:t>
            </a:r>
            <a:r>
              <a:rPr lang="el-GR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Security</a:t>
            </a:r>
            <a:r>
              <a:rPr lang="el-GR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R</a:t>
            </a:r>
            <a:r>
              <a:rPr lang="el-GR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etirement</a:t>
            </a:r>
            <a:r>
              <a:rPr lang="el-GR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B</a:t>
            </a:r>
            <a:r>
              <a:rPr lang="el-GR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en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e</a:t>
            </a:r>
            <a:r>
              <a:rPr lang="el-GR" sz="16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fit</a:t>
            </a:r>
            <a:endParaRPr lang="el-GR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spcAft>
                <a:spcPts val="300"/>
              </a:spcAft>
              <a:buNone/>
            </a:pPr>
            <a:r>
              <a:rPr lang="en-US" sz="1600" i="1" dirty="0">
                <a:latin typeface="Arial Narrow" panose="020B0606020202030204" pitchFamily="34" charset="0"/>
              </a:rPr>
              <a:t>	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For 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workers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bo</a:t>
            </a:r>
            <a:r>
              <a:rPr lang="en-US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rn</a:t>
            </a:r>
            <a:r>
              <a:rPr lang="en-US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in </a:t>
            </a:r>
            <a:r>
              <a:rPr lang="el-GR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1954 </a:t>
            </a:r>
            <a:r>
              <a:rPr lang="en-US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people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bo</a:t>
            </a:r>
            <a:r>
              <a:rPr lang="en-US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rn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in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l-GR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1954 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become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age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l-GR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62 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in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2016 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and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are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eligible</a:t>
            </a:r>
            <a:r>
              <a:rPr lang="en-US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for α </a:t>
            </a:r>
            <a:r>
              <a:rPr lang="el-GR" sz="1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benefit</a:t>
            </a:r>
            <a:r>
              <a:rPr lang="el-GR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r>
              <a:rPr lang="en-US" sz="1400" i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endParaRPr lang="el-GR" sz="1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just">
              <a:buNone/>
            </a:pPr>
            <a:r>
              <a:rPr lang="en-US" sz="1500" dirty="0">
                <a:latin typeface="Arial Narrow" panose="020B0606020202030204" pitchFamily="34" charset="0"/>
              </a:rPr>
              <a:t>	</a:t>
            </a:r>
            <a:r>
              <a:rPr lang="el-GR" sz="1400" dirty="0" err="1">
                <a:latin typeface="Arial Narrow" panose="020B0606020202030204" pitchFamily="34" charset="0"/>
              </a:rPr>
              <a:t>This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worksheet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shows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how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to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estimate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the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Social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Security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monthly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retirement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benefit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you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would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eligible</a:t>
            </a:r>
            <a:r>
              <a:rPr lang="en-US" sz="1400" dirty="0">
                <a:latin typeface="Arial Narrow" panose="020B0606020202030204" pitchFamily="34" charset="0"/>
              </a:rPr>
              <a:t> for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age</a:t>
            </a:r>
            <a:r>
              <a:rPr lang="el-GR" sz="1400" dirty="0">
                <a:latin typeface="Arial Narrow" panose="020B0606020202030204" pitchFamily="34" charset="0"/>
              </a:rPr>
              <a:t> 62, </a:t>
            </a:r>
            <a:r>
              <a:rPr lang="el-GR" sz="1400" dirty="0" err="1">
                <a:latin typeface="Arial Narrow" panose="020B0606020202030204" pitchFamily="34" charset="0"/>
              </a:rPr>
              <a:t>if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you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were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bo</a:t>
            </a:r>
            <a:r>
              <a:rPr lang="en-US" sz="1400" dirty="0" err="1">
                <a:latin typeface="Arial Narrow" panose="020B0606020202030204" pitchFamily="34" charset="0"/>
              </a:rPr>
              <a:t>rn</a:t>
            </a:r>
            <a:r>
              <a:rPr lang="en-US" sz="1400" dirty="0">
                <a:latin typeface="Arial Narrow" panose="020B0606020202030204" pitchFamily="34" charset="0"/>
              </a:rPr>
              <a:t> in</a:t>
            </a:r>
            <a:r>
              <a:rPr lang="el-GR" sz="1400" dirty="0">
                <a:latin typeface="Arial Narrow" panose="020B0606020202030204" pitchFamily="34" charset="0"/>
              </a:rPr>
              <a:t> 1954. </a:t>
            </a:r>
            <a:r>
              <a:rPr lang="el-GR" sz="1400" dirty="0" err="1">
                <a:latin typeface="Arial Narrow" panose="020B0606020202030204" pitchFamily="34" charset="0"/>
              </a:rPr>
              <a:t>It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also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allows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you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to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estimate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what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you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would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receive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age</a:t>
            </a:r>
            <a:r>
              <a:rPr lang="el-GR" sz="1400" dirty="0">
                <a:latin typeface="Arial Narrow" panose="020B0606020202030204" pitchFamily="34" charset="0"/>
              </a:rPr>
              <a:t> 66, </a:t>
            </a:r>
            <a:r>
              <a:rPr lang="el-GR" sz="1400" dirty="0" err="1">
                <a:latin typeface="Arial Narrow" panose="020B0606020202030204" pitchFamily="34" charset="0"/>
              </a:rPr>
              <a:t>your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full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retirement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age</a:t>
            </a:r>
            <a:r>
              <a:rPr lang="el-GR" sz="1400" dirty="0">
                <a:latin typeface="Arial Narrow" panose="020B0606020202030204" pitchFamily="34" charset="0"/>
              </a:rPr>
              <a:t>, </a:t>
            </a:r>
            <a:r>
              <a:rPr lang="el-GR" sz="1400" b="1" dirty="0" err="1">
                <a:latin typeface="Arial Narrow" panose="020B0606020202030204" pitchFamily="34" charset="0"/>
              </a:rPr>
              <a:t>excluding</a:t>
            </a:r>
            <a:r>
              <a:rPr lang="el-GR" sz="1400" b="1" dirty="0">
                <a:latin typeface="Arial Narrow" panose="020B0606020202030204" pitchFamily="34" charset="0"/>
              </a:rPr>
              <a:t> </a:t>
            </a:r>
            <a:r>
              <a:rPr lang="el-GR" sz="1400" b="1" dirty="0" err="1">
                <a:latin typeface="Arial Narrow" panose="020B0606020202030204" pitchFamily="34" charset="0"/>
              </a:rPr>
              <a:t>any</a:t>
            </a:r>
            <a:r>
              <a:rPr lang="el-GR" sz="1400" b="1" dirty="0">
                <a:latin typeface="Arial Narrow" panose="020B0606020202030204" pitchFamily="34" charset="0"/>
              </a:rPr>
              <a:t> </a:t>
            </a:r>
            <a:r>
              <a:rPr lang="el-GR" sz="1400" b="1" dirty="0" err="1">
                <a:latin typeface="Arial Narrow" panose="020B0606020202030204" pitchFamily="34" charset="0"/>
              </a:rPr>
              <a:t>cost</a:t>
            </a:r>
            <a:r>
              <a:rPr lang="en-US" sz="1400" b="1" dirty="0">
                <a:latin typeface="Arial Narrow" panose="020B0606020202030204" pitchFamily="34" charset="0"/>
              </a:rPr>
              <a:t>-</a:t>
            </a:r>
            <a:r>
              <a:rPr lang="el-GR" sz="1400" b="1" dirty="0" err="1">
                <a:latin typeface="Arial Narrow" panose="020B0606020202030204" pitchFamily="34" charset="0"/>
              </a:rPr>
              <a:t>of</a:t>
            </a:r>
            <a:r>
              <a:rPr lang="en-US" sz="1400" b="1" dirty="0">
                <a:latin typeface="Arial Narrow" panose="020B0606020202030204" pitchFamily="34" charset="0"/>
              </a:rPr>
              <a:t>-</a:t>
            </a:r>
            <a:r>
              <a:rPr lang="el-GR" sz="1400" b="1" dirty="0" err="1">
                <a:latin typeface="Arial Narrow" panose="020B0606020202030204" pitchFamily="34" charset="0"/>
              </a:rPr>
              <a:t>living</a:t>
            </a:r>
            <a:r>
              <a:rPr lang="el-GR" sz="1400" b="1" dirty="0">
                <a:latin typeface="Arial Narrow" panose="020B0606020202030204" pitchFamily="34" charset="0"/>
              </a:rPr>
              <a:t> </a:t>
            </a:r>
            <a:r>
              <a:rPr lang="el-GR" sz="1400" b="1" dirty="0" err="1">
                <a:latin typeface="Arial Narrow" panose="020B0606020202030204" pitchFamily="34" charset="0"/>
              </a:rPr>
              <a:t>ad</a:t>
            </a:r>
            <a:r>
              <a:rPr lang="en-US" sz="1400" b="1" dirty="0">
                <a:latin typeface="Arial Narrow" panose="020B0606020202030204" pitchFamily="34" charset="0"/>
              </a:rPr>
              <a:t>j</a:t>
            </a:r>
            <a:r>
              <a:rPr lang="el-GR" sz="1400" b="1" dirty="0" err="1">
                <a:latin typeface="Arial Narrow" panose="020B0606020202030204" pitchFamily="34" charset="0"/>
              </a:rPr>
              <a:t>ustments</a:t>
            </a:r>
            <a:r>
              <a:rPr lang="el-GR" sz="1400" b="1" dirty="0">
                <a:latin typeface="Arial Narrow" panose="020B0606020202030204" pitchFamily="34" charset="0"/>
              </a:rPr>
              <a:t> </a:t>
            </a:r>
            <a:r>
              <a:rPr lang="el-GR" sz="1400" b="1" dirty="0" err="1">
                <a:latin typeface="Arial Narrow" panose="020B0606020202030204" pitchFamily="34" charset="0"/>
              </a:rPr>
              <a:t>for</a:t>
            </a:r>
            <a:r>
              <a:rPr lang="el-GR" sz="1400" b="1" dirty="0">
                <a:latin typeface="Arial Narrow" panose="020B0606020202030204" pitchFamily="34" charset="0"/>
              </a:rPr>
              <a:t> </a:t>
            </a:r>
            <a:r>
              <a:rPr lang="el-GR" sz="1400" b="1" dirty="0" err="1">
                <a:latin typeface="Arial Narrow" panose="020B0606020202030204" pitchFamily="34" charset="0"/>
              </a:rPr>
              <a:t>which</a:t>
            </a:r>
            <a:r>
              <a:rPr lang="el-GR" sz="1400" b="1" dirty="0">
                <a:latin typeface="Arial Narrow" panose="020B0606020202030204" pitchFamily="34" charset="0"/>
              </a:rPr>
              <a:t> </a:t>
            </a:r>
            <a:r>
              <a:rPr lang="el-GR" sz="1400" b="1" dirty="0" err="1">
                <a:latin typeface="Arial Narrow" panose="020B0606020202030204" pitchFamily="34" charset="0"/>
              </a:rPr>
              <a:t>you</a:t>
            </a:r>
            <a:r>
              <a:rPr lang="el-GR" sz="1400" b="1" dirty="0">
                <a:latin typeface="Arial Narrow" panose="020B0606020202030204" pitchFamily="34" charset="0"/>
              </a:rPr>
              <a:t> </a:t>
            </a:r>
            <a:r>
              <a:rPr lang="el-GR" sz="1400" b="1" dirty="0" err="1">
                <a:latin typeface="Arial Narrow" panose="020B0606020202030204" pitchFamily="34" charset="0"/>
              </a:rPr>
              <a:t>may</a:t>
            </a:r>
            <a:r>
              <a:rPr lang="el-GR" sz="1400" b="1" dirty="0">
                <a:latin typeface="Arial Narrow" panose="020B0606020202030204" pitchFamily="34" charset="0"/>
              </a:rPr>
              <a:t> </a:t>
            </a:r>
            <a:r>
              <a:rPr lang="el-GR" sz="1400" b="1" dirty="0" err="1">
                <a:latin typeface="Arial Narrow" panose="020B0606020202030204" pitchFamily="34" charset="0"/>
              </a:rPr>
              <a:t>be</a:t>
            </a:r>
            <a:r>
              <a:rPr lang="el-GR" sz="1400" b="1" dirty="0">
                <a:latin typeface="Arial Narrow" panose="020B0606020202030204" pitchFamily="34" charset="0"/>
              </a:rPr>
              <a:t> </a:t>
            </a:r>
            <a:r>
              <a:rPr lang="el-GR" sz="1400" b="1" dirty="0" err="1">
                <a:latin typeface="Arial Narrow" panose="020B0606020202030204" pitchFamily="34" charset="0"/>
              </a:rPr>
              <a:t>eligible</a:t>
            </a:r>
            <a:r>
              <a:rPr lang="el-GR" sz="1400" dirty="0">
                <a:latin typeface="Arial Narrow" panose="020B0606020202030204" pitchFamily="34" charset="0"/>
              </a:rPr>
              <a:t>. </a:t>
            </a:r>
            <a:r>
              <a:rPr lang="el-GR" sz="1400" dirty="0" err="1">
                <a:latin typeface="Arial Narrow" panose="020B0606020202030204" pitchFamily="34" charset="0"/>
              </a:rPr>
              <a:t>If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you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continue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working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past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age</a:t>
            </a:r>
            <a:r>
              <a:rPr lang="el-GR" sz="1400" dirty="0">
                <a:latin typeface="Arial Narrow" panose="020B0606020202030204" pitchFamily="34" charset="0"/>
              </a:rPr>
              <a:t> 62, </a:t>
            </a:r>
            <a:r>
              <a:rPr lang="el-GR" sz="1400" dirty="0" err="1">
                <a:latin typeface="Arial Narrow" panose="020B0606020202030204" pitchFamily="34" charset="0"/>
              </a:rPr>
              <a:t>your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additional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ea</a:t>
            </a:r>
            <a:r>
              <a:rPr lang="en-US" sz="1400" dirty="0" err="1">
                <a:latin typeface="Arial Narrow" panose="020B0606020202030204" pitchFamily="34" charset="0"/>
              </a:rPr>
              <a:t>rn</a:t>
            </a:r>
            <a:r>
              <a:rPr lang="el-GR" sz="1400" dirty="0" err="1">
                <a:latin typeface="Arial Narrow" panose="020B0606020202030204" pitchFamily="34" charset="0"/>
              </a:rPr>
              <a:t>ings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could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increase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your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benefit</a:t>
            </a:r>
            <a:r>
              <a:rPr lang="el-GR" sz="1400" dirty="0">
                <a:latin typeface="Arial Narrow" panose="020B0606020202030204" pitchFamily="34" charset="0"/>
              </a:rPr>
              <a:t>. </a:t>
            </a:r>
            <a:r>
              <a:rPr lang="el-GR" sz="1400" dirty="0" err="1">
                <a:latin typeface="Arial Narrow" panose="020B0606020202030204" pitchFamily="34" charset="0"/>
              </a:rPr>
              <a:t>People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born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after</a:t>
            </a:r>
            <a:r>
              <a:rPr lang="el-GR" sz="1400" dirty="0">
                <a:latin typeface="Arial Narrow" panose="020B0606020202030204" pitchFamily="34" charset="0"/>
              </a:rPr>
              <a:t> 1954 </a:t>
            </a:r>
            <a:r>
              <a:rPr lang="el-GR" sz="1400" dirty="0" err="1">
                <a:latin typeface="Arial Narrow" panose="020B0606020202030204" pitchFamily="34" charset="0"/>
              </a:rPr>
              <a:t>can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use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this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worksheet</a:t>
            </a:r>
            <a:r>
              <a:rPr lang="el-GR" sz="1400" dirty="0">
                <a:latin typeface="Arial Narrow" panose="020B0606020202030204" pitchFamily="34" charset="0"/>
              </a:rPr>
              <a:t>,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but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their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benefit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may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higher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because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</a:rPr>
              <a:t>of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additional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ea</a:t>
            </a:r>
            <a:r>
              <a:rPr lang="en-US" sz="1400" dirty="0" err="1">
                <a:latin typeface="Arial Narrow" panose="020B0606020202030204" pitchFamily="34" charset="0"/>
              </a:rPr>
              <a:t>rni</a:t>
            </a:r>
            <a:r>
              <a:rPr lang="el-GR" sz="1400" dirty="0" err="1">
                <a:latin typeface="Arial Narrow" panose="020B0606020202030204" pitchFamily="34" charset="0"/>
              </a:rPr>
              <a:t>ngs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and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benefit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increases</a:t>
            </a:r>
            <a:r>
              <a:rPr lang="el-GR" sz="1400" dirty="0">
                <a:latin typeface="Arial Narrow" panose="020B0606020202030204" pitchFamily="34" charset="0"/>
              </a:rPr>
              <a:t>. </a:t>
            </a:r>
            <a:r>
              <a:rPr lang="el-GR" sz="1400" dirty="0" err="1">
                <a:latin typeface="Arial Narrow" panose="020B0606020202030204" pitchFamily="34" charset="0"/>
              </a:rPr>
              <a:t>If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you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were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bom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before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l-GR" sz="1400" dirty="0">
                <a:latin typeface="Arial Narrow" panose="020B0606020202030204" pitchFamily="34" charset="0"/>
              </a:rPr>
              <a:t>1954, </a:t>
            </a:r>
            <a:r>
              <a:rPr lang="el-GR" sz="1400" dirty="0" err="1">
                <a:latin typeface="Arial Narrow" panose="020B0606020202030204" pitchFamily="34" charset="0"/>
              </a:rPr>
              <a:t>visit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b="1" i="1" dirty="0" err="1">
                <a:latin typeface="Arial Narrow" panose="020B0606020202030204" pitchFamily="34" charset="0"/>
              </a:rPr>
              <a:t>www.socialsecurity.gov</a:t>
            </a:r>
            <a:r>
              <a:rPr lang="el-GR" sz="1400" b="1" i="1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and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search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dirty="0" err="1">
                <a:latin typeface="Arial Narrow" panose="020B0606020202030204" pitchFamily="34" charset="0"/>
              </a:rPr>
              <a:t>for</a:t>
            </a:r>
            <a:r>
              <a:rPr lang="el-GR" sz="1400" dirty="0">
                <a:latin typeface="Arial Narrow" panose="020B0606020202030204" pitchFamily="34" charset="0"/>
              </a:rPr>
              <a:t> </a:t>
            </a:r>
            <a:r>
              <a:rPr lang="el-GR" sz="1400" i="1" dirty="0" err="1">
                <a:latin typeface="Arial Narrow" panose="020B0606020202030204" pitchFamily="34" charset="0"/>
              </a:rPr>
              <a:t>Retirement</a:t>
            </a:r>
            <a:r>
              <a:rPr lang="el-GR" sz="1400" i="1" dirty="0">
                <a:latin typeface="Arial Narrow" panose="020B0606020202030204" pitchFamily="34" charset="0"/>
              </a:rPr>
              <a:t> </a:t>
            </a:r>
            <a:r>
              <a:rPr lang="el-GR" sz="1400" i="1" dirty="0" err="1">
                <a:latin typeface="Arial Narrow" panose="020B0606020202030204" pitchFamily="34" charset="0"/>
              </a:rPr>
              <a:t>Age</a:t>
            </a:r>
            <a:r>
              <a:rPr lang="el-GR" sz="1400" i="1" dirty="0">
                <a:latin typeface="Arial Narrow" panose="020B0606020202030204" pitchFamily="34" charset="0"/>
              </a:rPr>
              <a:t> </a:t>
            </a:r>
            <a:r>
              <a:rPr lang="en-US" sz="1400" i="1" dirty="0">
                <a:latin typeface="Arial Narrow" panose="020B0606020202030204" pitchFamily="34" charset="0"/>
              </a:rPr>
              <a:t>C</a:t>
            </a:r>
            <a:r>
              <a:rPr lang="el-GR" sz="1400" i="1" dirty="0" err="1">
                <a:latin typeface="Arial Narrow" panose="020B0606020202030204" pitchFamily="34" charset="0"/>
              </a:rPr>
              <a:t>alculator</a:t>
            </a:r>
            <a:r>
              <a:rPr lang="el-GR" sz="1400" i="1" dirty="0">
                <a:latin typeface="Arial Narrow" panose="020B0606020202030204" pitchFamily="34" charset="0"/>
              </a:rPr>
              <a:t>.</a:t>
            </a:r>
            <a:endParaRPr lang="en-US" sz="1400" i="1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l-GR" sz="1800" dirty="0">
              <a:latin typeface="Arial Narrow" panose="020B0606020202030204" pitchFamily="34" charset="0"/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2220562" y="2487141"/>
            <a:ext cx="6815934" cy="2460873"/>
          </a:xfrm>
          <a:ln>
            <a:solidFill>
              <a:schemeClr val="bg1">
                <a:lumMod val="85000"/>
              </a:schemeClr>
            </a:solidFill>
          </a:ln>
        </p:spPr>
        <p:txBody>
          <a:bodyPr numCol="2">
            <a:noAutofit/>
          </a:bodyPr>
          <a:lstStyle/>
          <a:p>
            <a:pPr algn="l"/>
            <a:r>
              <a:rPr lang="el-GR" sz="1200" dirty="0" err="1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l-GR" sz="1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 1: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Enter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you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ea</a:t>
            </a:r>
            <a:r>
              <a:rPr lang="en-US" sz="1200" dirty="0" err="1">
                <a:latin typeface="Arial Narrow" panose="020B0606020202030204" pitchFamily="34" charset="0"/>
                <a:ea typeface="+mn-ea"/>
                <a:cs typeface="+mn-cs"/>
              </a:rPr>
              <a:t>rnin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gs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in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Column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Β,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but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not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more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than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the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amount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shown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in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Column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Α.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I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f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you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have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ηο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ea</a:t>
            </a:r>
            <a:r>
              <a:rPr lang="en-US" sz="1200" dirty="0" err="1">
                <a:latin typeface="Arial Narrow" panose="020B0606020202030204" pitchFamily="34" charset="0"/>
                <a:ea typeface="+mn-ea"/>
                <a:cs typeface="+mn-cs"/>
              </a:rPr>
              <a:t>rn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ings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enter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0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.”</a:t>
            </a:r>
            <a:b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</a:br>
            <a:br>
              <a:rPr lang="en-US" sz="4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1200" dirty="0" err="1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l-GR" sz="1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 2: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Multiply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the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amounts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in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Column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Β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by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the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index</a:t>
            </a:r>
            <a:b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factors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in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Column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C,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and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enter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results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in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Column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D.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This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gives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you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your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indexed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ea</a:t>
            </a:r>
            <a:r>
              <a:rPr lang="en-US" sz="1200" dirty="0" err="1">
                <a:latin typeface="Arial Narrow" panose="020B0606020202030204" pitchFamily="34" charset="0"/>
                <a:ea typeface="+mn-ea"/>
                <a:cs typeface="+mn-cs"/>
              </a:rPr>
              <a:t>rn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ings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or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the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estimated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value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of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your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earnings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in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cu</a:t>
            </a:r>
            <a:r>
              <a:rPr lang="en-US" sz="1200" dirty="0" err="1">
                <a:latin typeface="Arial Narrow" panose="020B0606020202030204" pitchFamily="34" charset="0"/>
                <a:ea typeface="+mn-ea"/>
                <a:cs typeface="+mn-cs"/>
              </a:rPr>
              <a:t>rr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ent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dollars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b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</a:br>
            <a:br>
              <a:rPr lang="en-US" sz="4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1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S</a:t>
            </a:r>
            <a:r>
              <a:rPr lang="en-US" sz="1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t</a:t>
            </a:r>
            <a:r>
              <a:rPr lang="el-GR" sz="1200" dirty="0" err="1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ep</a:t>
            </a:r>
            <a:r>
              <a:rPr lang="el-GR" sz="1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 3: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Choose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from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Column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D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35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years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w</a:t>
            </a:r>
            <a:r>
              <a:rPr lang="en-US" sz="1200" dirty="0" err="1"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b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h</a:t>
            </a:r>
            <a:r>
              <a:rPr lang="en-US" sz="1200" dirty="0" err="1"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ghest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amounts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Add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these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amounts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$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_ _ _ _ _ _</a:t>
            </a:r>
            <a:b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</a:br>
            <a:br>
              <a:rPr lang="en-US" sz="4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1200" dirty="0" err="1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l-GR" sz="1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 4: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Divide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r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e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sult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from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3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by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420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number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b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of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months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in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5 y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e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ars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Round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down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to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next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lowest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b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dollar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</a:t>
            </a:r>
            <a:r>
              <a:rPr lang="en-US" sz="1200" dirty="0" err="1"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s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wlll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glve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you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your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average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indexed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monthly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earnings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. $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_ _ _ _ _ _</a:t>
            </a:r>
            <a:b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</a:br>
            <a:br>
              <a:rPr lang="en-US" sz="4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1200" dirty="0" err="1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n-US" sz="1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4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5: 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a.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Multiply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first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$856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in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4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by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90%.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$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_ _ _ </a:t>
            </a:r>
            <a:b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b.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Multiply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amount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in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4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over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$856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and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less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than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or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equal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to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$5,157 b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32%. $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_ _ _ _ _ _</a:t>
            </a:r>
            <a:b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c.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Multiply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amount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in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4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over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$5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157 b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15%.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$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_ _ </a:t>
            </a:r>
            <a:b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</a:br>
            <a:br>
              <a:rPr lang="el-GR" sz="4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1200" dirty="0" err="1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l-GR" sz="1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 6: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Add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a, b,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and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c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from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5.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Round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down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to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next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 err="1">
                <a:latin typeface="Arial Narrow" panose="020B0606020202030204" pitchFamily="34" charset="0"/>
                <a:ea typeface="+mn-ea"/>
                <a:cs typeface="+mn-cs"/>
              </a:rPr>
              <a:t>lowes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t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dollar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This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is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your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estimated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monthly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retirement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benefit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at age 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66,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your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full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retirement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age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. $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_ _</a:t>
            </a:r>
            <a:b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</a:br>
            <a:br>
              <a:rPr lang="el-GR" sz="400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1200" dirty="0" err="1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l-GR" sz="1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 7: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Multiply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amount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in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Step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6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by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75%.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This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is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your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estimated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monthly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retirement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benefit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if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you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retire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at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 err="1">
                <a:latin typeface="Arial Narrow" panose="020B0606020202030204" pitchFamily="34" charset="0"/>
                <a:ea typeface="+mn-ea"/>
                <a:cs typeface="+mn-cs"/>
              </a:rPr>
              <a:t>age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 62. 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l-GR" sz="1200" dirty="0">
                <a:latin typeface="Arial Narrow" panose="020B0606020202030204" pitchFamily="34" charset="0"/>
                <a:ea typeface="+mn-ea"/>
                <a:cs typeface="+mn-cs"/>
              </a:rPr>
              <a:t>$</a:t>
            </a:r>
            <a:r>
              <a:rPr lang="en-US" sz="1200" dirty="0">
                <a:latin typeface="Arial Narrow" panose="020B0606020202030204" pitchFamily="34" charset="0"/>
                <a:ea typeface="+mn-ea"/>
                <a:cs typeface="+mn-cs"/>
              </a:rPr>
              <a:t> _ _ _ _ _ _</a:t>
            </a:r>
            <a:endParaRPr lang="el-GR" sz="1200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123728" y="221242"/>
            <a:ext cx="0" cy="473901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23728" y="221242"/>
            <a:ext cx="7020272" cy="47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123728" y="221242"/>
            <a:ext cx="0" cy="473901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1567"/>
            <a:ext cx="8229600" cy="1022031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Narrow" panose="020B0606020202030204" pitchFamily="34" charset="0"/>
              </a:rPr>
              <a:t>Ενιαίο Ταμείο Επικουρικής 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l-GR" sz="2400" dirty="0">
                <a:latin typeface="Arial Narrow" panose="020B0606020202030204" pitchFamily="34" charset="0"/>
              </a:rPr>
              <a:t>Ασφάλισης &amp; Εφάπαξ Παροχών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83840" y="1707654"/>
            <a:ext cx="8634399" cy="31863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latin typeface="Arial Narrow" panose="020B0606020202030204" pitchFamily="34" charset="0"/>
              </a:rPr>
              <a:t>Η μεταρρύθμιση του συνταξιοδοτικού συστήματος περιλαμβάνει, επίσης, τη συγχώνευση όλων των ταμείων επικουρικής και εφάπαξ παροχής σε ένα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latin typeface="Arial Narrow" panose="020B0606020202030204" pitchFamily="34" charset="0"/>
              </a:rPr>
              <a:t>Το ποσό της </a:t>
            </a:r>
            <a:r>
              <a:rPr lang="el-GR" sz="2200" b="1" dirty="0">
                <a:latin typeface="Arial Narrow" panose="020B0606020202030204" pitchFamily="34" charset="0"/>
              </a:rPr>
              <a:t>εισφοράς </a:t>
            </a:r>
            <a:r>
              <a:rPr lang="el-GR" sz="2200" dirty="0">
                <a:latin typeface="Arial Narrow" panose="020B0606020202030204" pitchFamily="34" charset="0"/>
              </a:rPr>
              <a:t>είναι</a:t>
            </a:r>
            <a:r>
              <a:rPr lang="en-US" sz="2200" dirty="0">
                <a:latin typeface="Arial Narrow" panose="020B0606020202030204" pitchFamily="34" charset="0"/>
              </a:rPr>
              <a:t> </a:t>
            </a:r>
            <a:r>
              <a:rPr lang="en-US" sz="2200" b="1" dirty="0">
                <a:latin typeface="Arial Narrow" panose="020B0606020202030204" pitchFamily="34" charset="0"/>
              </a:rPr>
              <a:t>6%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l-GR" sz="2200" dirty="0">
                <a:latin typeface="Arial Narrow" panose="020B0606020202030204" pitchFamily="34" charset="0"/>
              </a:rPr>
              <a:t>για την επικουρική σύνταξη</a:t>
            </a:r>
            <a:r>
              <a:rPr lang="en-US" sz="2200" dirty="0">
                <a:latin typeface="Arial Narrow" panose="020B0606020202030204" pitchFamily="34" charset="0"/>
              </a:rPr>
              <a:t> [3% - 3% (3,5%-3,5%) </a:t>
            </a:r>
            <a:r>
              <a:rPr lang="el-GR" sz="2200" dirty="0">
                <a:latin typeface="Arial Narrow" panose="020B0606020202030204" pitchFamily="34" charset="0"/>
              </a:rPr>
              <a:t>για εργοδότη και εργαζόμενο αντίστοιχα</a:t>
            </a:r>
            <a:r>
              <a:rPr lang="en-US" sz="2200" dirty="0">
                <a:latin typeface="Arial Narrow" panose="020B0606020202030204" pitchFamily="34" charset="0"/>
              </a:rPr>
              <a:t>]. </a:t>
            </a:r>
            <a:endParaRPr lang="el-GR" sz="2200" dirty="0">
              <a:latin typeface="Arial Narrow" panose="020B0606020202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2200" dirty="0">
                <a:latin typeface="Arial Narrow" panose="020B0606020202030204" pitchFamily="34" charset="0"/>
              </a:rPr>
              <a:t>Το ποσοστό της </a:t>
            </a:r>
            <a:r>
              <a:rPr lang="el-GR" sz="2200" b="1" dirty="0">
                <a:latin typeface="Arial Narrow" panose="020B0606020202030204" pitchFamily="34" charset="0"/>
              </a:rPr>
              <a:t>εισφοράς </a:t>
            </a:r>
            <a:r>
              <a:rPr lang="el-GR" sz="2200" dirty="0">
                <a:latin typeface="Arial Narrow" panose="020B0606020202030204" pitchFamily="34" charset="0"/>
              </a:rPr>
              <a:t>είναι </a:t>
            </a:r>
            <a:r>
              <a:rPr lang="el-GR" sz="2200" b="1" dirty="0">
                <a:latin typeface="Arial Narrow" panose="020B0606020202030204" pitchFamily="34" charset="0"/>
              </a:rPr>
              <a:t>4% </a:t>
            </a:r>
            <a:r>
              <a:rPr lang="el-GR" sz="2200" dirty="0">
                <a:latin typeface="Arial Narrow" panose="020B0606020202030204" pitchFamily="34" charset="0"/>
              </a:rPr>
              <a:t>για την εφάπαξ παροχή.</a:t>
            </a:r>
            <a:endParaRPr lang="en-US" sz="2200" dirty="0">
              <a:latin typeface="Arial Narrow" panose="020B0606020202030204" pitchFamily="34" charset="0"/>
            </a:endParaRPr>
          </a:p>
          <a:p>
            <a:endParaRPr lang="el-GR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456036"/>
            <a:ext cx="8229600" cy="223534"/>
          </a:xfrm>
        </p:spPr>
        <p:txBody>
          <a:bodyPr>
            <a:noAutofit/>
          </a:bodyPr>
          <a:lstStyle/>
          <a:p>
            <a:pPr algn="l"/>
            <a:r>
              <a:rPr lang="el-GR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Υπολογισμός Σύνταξης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68140"/>
            <a:ext cx="8566720" cy="2922972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dirty="0">
                <a:latin typeface="Arial Narrow" panose="020B0606020202030204" pitchFamily="34" charset="0"/>
              </a:rPr>
              <a:t>Η συνταξιοδοτική παροχή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l-GR" dirty="0">
                <a:latin typeface="Arial Narrow" panose="020B0606020202030204" pitchFamily="34" charset="0"/>
              </a:rPr>
              <a:t>υπολογίζεται ως το άθροισμα δύο μερών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</a:pPr>
            <a:r>
              <a:rPr lang="el-GR" sz="2900" dirty="0">
                <a:latin typeface="Arial Narrow" panose="020B0606020202030204" pitchFamily="34" charset="0"/>
              </a:rPr>
              <a:t>Ένα μέρος Ορισμένων Παροχών με Συντελεστή Συσσώρευσης 0,45 ανά έτος, για τα έτη ασφάλισης έως το 2015. 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</a:pPr>
            <a:r>
              <a:rPr lang="el-GR" sz="2900" dirty="0">
                <a:latin typeface="Arial Narrow" panose="020B0606020202030204" pitchFamily="34" charset="0"/>
              </a:rPr>
              <a:t>Ένα μέρος Ορισμένων Εισφορών για τα έτη ασφάλισης μετά το 2015.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</a:pPr>
            <a:r>
              <a:rPr lang="el-GR" sz="2900" dirty="0">
                <a:latin typeface="Arial Narrow" panose="020B0606020202030204" pitchFamily="34" charset="0"/>
              </a:rPr>
              <a:t>Ανάλογα θα ισχύσει για την Εφάπαξ Παροχή.</a:t>
            </a: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l-GR" dirty="0">
                <a:solidFill>
                  <a:srgbClr val="0070C0"/>
                </a:solidFill>
                <a:latin typeface="Arial Narrow" panose="020B0606020202030204" pitchFamily="34" charset="0"/>
              </a:rPr>
              <a:t>Το σύστημα θα είναι </a:t>
            </a:r>
            <a:r>
              <a:rPr lang="el-GR" dirty="0" err="1">
                <a:solidFill>
                  <a:srgbClr val="0070C0"/>
                </a:solidFill>
                <a:latin typeface="Arial Narrow" panose="020B0606020202030204" pitchFamily="34" charset="0"/>
              </a:rPr>
              <a:t>αυτο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-</a:t>
            </a:r>
            <a:r>
              <a:rPr lang="el-GR" dirty="0">
                <a:solidFill>
                  <a:srgbClr val="0070C0"/>
                </a:solidFill>
                <a:latin typeface="Arial Narrow" panose="020B0606020202030204" pitchFamily="34" charset="0"/>
              </a:rPr>
              <a:t>χρηματοδοτούμενο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457200" y="181567"/>
            <a:ext cx="8229600" cy="102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>
                <a:latin typeface="Arial Narrow" panose="020B0606020202030204" pitchFamily="34" charset="0"/>
              </a:rPr>
              <a:t>Ενιαίο Ταμείο Επικουρικής </a:t>
            </a:r>
            <a:br>
              <a:rPr lang="en-US" sz="2400">
                <a:latin typeface="Arial Narrow" panose="020B0606020202030204" pitchFamily="34" charset="0"/>
              </a:rPr>
            </a:br>
            <a:r>
              <a:rPr lang="el-GR" sz="2400">
                <a:latin typeface="Arial Narrow" panose="020B0606020202030204" pitchFamily="34" charset="0"/>
              </a:rPr>
              <a:t>Ασφάλισης &amp; Εφάπαξ Παροχών</a:t>
            </a:r>
            <a:endParaRPr lang="el-GR" sz="2400" dirty="0"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55776" y="296150"/>
            <a:ext cx="4474840" cy="648072"/>
          </a:xfrm>
        </p:spPr>
        <p:txBody>
          <a:bodyPr>
            <a:normAutofit fontScale="90000"/>
          </a:bodyPr>
          <a:lstStyle/>
          <a:p>
            <a:r>
              <a:rPr lang="el-GR" sz="2500" dirty="0">
                <a:solidFill>
                  <a:srgbClr val="000000"/>
                </a:solidFill>
                <a:latin typeface="Arial Narrow" panose="020B0606020202030204" pitchFamily="34" charset="0"/>
              </a:rPr>
              <a:t>Συνταξιοδοτική Δαπάνη</a:t>
            </a:r>
            <a:r>
              <a:rPr lang="en-US" sz="25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br>
              <a:rPr lang="en-US" sz="25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l-GR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Κύρια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 &amp; </a:t>
            </a:r>
            <a:r>
              <a:rPr lang="el-GR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Επικουρική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endParaRPr lang="el-GR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018234"/>
              </p:ext>
            </p:extLst>
          </p:nvPr>
        </p:nvGraphicFramePr>
        <p:xfrm>
          <a:off x="179512" y="1681393"/>
          <a:ext cx="8638727" cy="303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8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0470">
                <a:tc gridSpan="10">
                  <a:txBody>
                    <a:bodyPr/>
                    <a:lstStyle/>
                    <a:p>
                      <a:pPr algn="ctr" fontAlgn="ctr"/>
                      <a:endParaRPr lang="en-US" sz="900" b="0" i="1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2009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2010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2011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2012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Βασική 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εκτίμηση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Βασική 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εκτίμηση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89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Κύριες Συντάξεις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ΙΚΑ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ΔΕΗ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ΟΑΕΕ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ΕΤΑΑ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ΕΤΑΠ-ΜΜΕ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ΝΑΤ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18.483,34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18.526,74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19.119,56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19.323,98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19.015,10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19.268,33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19.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610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41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788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602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29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61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Κύριες Συντάξεις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ΔΗΜΟΣΙΟΣ ΤΟΜΕΑΣ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6.465,00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6.261,00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6.580,00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6.564,06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5.867,66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6.092,98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6.3</a:t>
                      </a:r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42</a:t>
                      </a:r>
                      <a:r>
                        <a:rPr lang="el-GR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6.4</a:t>
                      </a:r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l-GR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3,</a:t>
                      </a:r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29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6.</a:t>
                      </a:r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177</a:t>
                      </a:r>
                      <a:r>
                        <a:rPr lang="el-GR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67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03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Ανασφάλιστοι ΟΓΑ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338,40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380,38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358,66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339,66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174,50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147,00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145,00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210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Επικουρικές Συντάξεις 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ΕΤΕΑ και λοιπά επικουρικά </a:t>
                      </a:r>
                    </a:p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ταμεία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&amp;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ΜΤΠΥ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ΜΤΣ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ΜΤΝ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ΜΤΑ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3.836,00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4.042,00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4.200,00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3.633,00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3.778,00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3.889,00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3.90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09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3.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677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82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3.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431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el-GR" sz="800" b="1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Επικουρικές συντάξεις / Εκκαθάριση ληξιπρόθεσμων οφειλών από ειδικές επιχορηγήσεις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72,00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80,00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Δώρο</a:t>
                      </a:r>
                      <a:r>
                        <a:rPr lang="el-GR" sz="800" b="1" i="0" u="none" strike="noStrike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Χριστουγέννων και Λοιπά Επιδόματα 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εκτός</a:t>
                      </a:r>
                      <a:r>
                        <a:rPr lang="el-GR" sz="800" b="1" i="0" u="none" strike="noStrike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δημοσίου τομέα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3.518,25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2.819,69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2.467,31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2.325,10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16,15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2,74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791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ΥΠΟΣΥΝΟΛΟ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32.640,99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32.029,81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32.725,53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32.185,80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28.923,41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29.480,05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000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59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059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,2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29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421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,3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47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ΕΚΑΣ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1.059,30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1.051,70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890,00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842,00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791,00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726,00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920,00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736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,00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336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69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470">
                <a:tc>
                  <a:txBody>
                    <a:bodyPr/>
                    <a:lstStyle/>
                    <a:p>
                      <a:pPr algn="r" fontAlgn="b"/>
                      <a:r>
                        <a:rPr lang="el-GR" sz="8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ΣΥΝΟΛΙΚΗ ΔΑΠΑΝΗ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33.700,29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33.081,51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33.615,53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33.027,80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29.714,41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30.206,05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920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59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795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,2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29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758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04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43808" y="1251432"/>
            <a:ext cx="36792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i="1" dirty="0">
                <a:latin typeface="Arial Narrow" panose="020B0606020202030204" pitchFamily="34" charset="0"/>
              </a:rPr>
              <a:t>Αξία σε τρέχουσες τιμές (Νομισματική μονάδα: εκατομμύρια ευρώ)</a:t>
            </a:r>
            <a:endParaRPr lang="en-US" sz="1100" i="1" dirty="0">
              <a:latin typeface="Arial Narrow" panose="020B0606020202030204" pitchFamily="34" charset="0"/>
            </a:endParaRPr>
          </a:p>
          <a:p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226099"/>
            <a:ext cx="7884368" cy="11236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2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Επικουρικές Συντάξεις</a:t>
            </a:r>
            <a:b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2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Έτος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2016 </a:t>
            </a:r>
            <a:endParaRPr lang="el-GR" sz="24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373591"/>
              </p:ext>
            </p:extLst>
          </p:nvPr>
        </p:nvGraphicFramePr>
        <p:xfrm>
          <a:off x="2555776" y="1437624"/>
          <a:ext cx="5976664" cy="162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Συνολικός Αριθμός</a:t>
                      </a:r>
                      <a:r>
                        <a:rPr lang="el-GR" sz="1800" b="1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Ενεργών Ασφαλισμένων </a:t>
                      </a:r>
                      <a:endParaRPr lang="el-GR" sz="1800" b="1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Συνολικός Αριθμός Συνταξιούχων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5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2.200.000</a:t>
                      </a:r>
                      <a:endParaRPr lang="el-GR" sz="2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1.300.000</a:t>
                      </a:r>
                      <a:endParaRPr lang="el-GR" sz="210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123728" y="221242"/>
            <a:ext cx="0" cy="473901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9712" y="205978"/>
            <a:ext cx="6048672" cy="857250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Arial Narrow" panose="020B0606020202030204" pitchFamily="34" charset="0"/>
              </a:rPr>
              <a:t>Ε.Φ.Κ.Α.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56037"/>
            <a:ext cx="864096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S.S.A.</a:t>
            </a:r>
            <a:r>
              <a:rPr lang="el-GR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l-GR" sz="2400" dirty="0">
                <a:latin typeface="Arial Narrow" panose="020B0606020202030204" pitchFamily="34" charset="0"/>
              </a:rPr>
              <a:t>		</a:t>
            </a:r>
            <a:r>
              <a:rPr lang="en-US" sz="2400" dirty="0">
                <a:latin typeface="Arial Narrow" panose="020B0606020202030204" pitchFamily="34" charset="0"/>
              </a:rPr>
              <a:t>69</a:t>
            </a:r>
            <a:r>
              <a:rPr lang="el-GR" sz="2400" dirty="0">
                <a:latin typeface="Arial Narrow" panose="020B0606020202030204" pitchFamily="34" charset="0"/>
              </a:rPr>
              <a:t> χιλιάδες 	Πληθυσμός 300 εκατομμύρια</a:t>
            </a:r>
          </a:p>
          <a:p>
            <a:pPr>
              <a:buNone/>
            </a:pPr>
            <a:endParaRPr lang="el-GR" sz="24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l-GR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Ε.Φ.Κ.Α.: </a:t>
            </a:r>
            <a:r>
              <a:rPr lang="el-GR" sz="2400" dirty="0">
                <a:latin typeface="Arial Narrow" panose="020B0606020202030204" pitchFamily="34" charset="0"/>
              </a:rPr>
              <a:t>	ΙΚΑ		5.896		Πληθυσμός 10 εκατομμύρια</a:t>
            </a:r>
          </a:p>
          <a:p>
            <a:pPr>
              <a:buNone/>
            </a:pPr>
            <a:r>
              <a:rPr lang="el-GR" sz="2400" dirty="0">
                <a:latin typeface="Arial Narrow" panose="020B0606020202030204" pitchFamily="34" charset="0"/>
              </a:rPr>
              <a:t>		    	ΟΑΕΕ		1.581</a:t>
            </a:r>
          </a:p>
          <a:p>
            <a:pPr>
              <a:buNone/>
            </a:pPr>
            <a:r>
              <a:rPr lang="el-GR" sz="2400" dirty="0">
                <a:latin typeface="Arial Narrow" panose="020B0606020202030204" pitchFamily="34" charset="0"/>
              </a:rPr>
              <a:t>		    	ΟΓΑ		   490</a:t>
            </a:r>
          </a:p>
          <a:p>
            <a:pPr>
              <a:buNone/>
            </a:pPr>
            <a:r>
              <a:rPr lang="el-GR" sz="2400" dirty="0">
                <a:latin typeface="Arial Narrow" panose="020B0606020202030204" pitchFamily="34" charset="0"/>
              </a:rPr>
              <a:t>		    	ΕΤΑΑ		   621</a:t>
            </a:r>
          </a:p>
          <a:p>
            <a:pPr>
              <a:buNone/>
            </a:pPr>
            <a:r>
              <a:rPr lang="el-GR" sz="2400" dirty="0">
                <a:latin typeface="Arial Narrow" panose="020B0606020202030204" pitchFamily="34" charset="0"/>
              </a:rPr>
              <a:t>		    	ΕΤΑΠ-ΜΜΕ	      71 </a:t>
            </a:r>
          </a:p>
          <a:p>
            <a:pPr>
              <a:buNone/>
            </a:pPr>
            <a:r>
              <a:rPr lang="el-GR" sz="2400" dirty="0">
                <a:latin typeface="Arial Narrow" panose="020B0606020202030204" pitchFamily="34" charset="0"/>
              </a:rPr>
              <a:t>		    	ΣΥΝΟΛΟ 	 8.659</a:t>
            </a:r>
          </a:p>
          <a:p>
            <a:pPr>
              <a:buNone/>
            </a:pPr>
            <a:endParaRPr lang="el-GR" sz="2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l-GR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1779662"/>
            <a:ext cx="7632848" cy="2376264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C00000"/>
              </a:buClr>
              <a:buSzPct val="91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1"/>
                </a:solidFill>
                <a:latin typeface="Arial Narrow" panose="020B0606020202030204" pitchFamily="34" charset="0"/>
              </a:rPr>
              <a:t>Δημιουργία Ε.Φ.Κ.Α.</a:t>
            </a:r>
          </a:p>
          <a:p>
            <a:pPr algn="just">
              <a:buClr>
                <a:srgbClr val="C00000"/>
              </a:buClr>
              <a:buSzPct val="91000"/>
            </a:pPr>
            <a:endParaRPr lang="el-GR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Clr>
                <a:srgbClr val="C00000"/>
              </a:buClr>
              <a:buSzPct val="91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1"/>
                </a:solidFill>
                <a:latin typeface="Arial Narrow" panose="020B0606020202030204" pitchFamily="34" charset="0"/>
              </a:rPr>
              <a:t>Αξιοποίηση Περιουσίας</a:t>
            </a:r>
          </a:p>
          <a:p>
            <a:pPr marL="914400" lvl="1" indent="-457200" algn="just">
              <a:buClr>
                <a:schemeClr val="bg1">
                  <a:lumMod val="8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Εταιρεία Αξιοποίησης Κινητής Περιουσίας</a:t>
            </a:r>
          </a:p>
          <a:p>
            <a:pPr marL="914400" lvl="1" indent="-457200" algn="just">
              <a:buClr>
                <a:schemeClr val="bg1">
                  <a:lumMod val="85000"/>
                </a:schemeClr>
              </a:buClr>
              <a:buSzPct val="89000"/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Εταιρεία Αξιοποίησης Ακίνητης Περιουσίας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1 - Τίτλος"/>
          <p:cNvSpPr txBox="1">
            <a:spLocks/>
          </p:cNvSpPr>
          <p:nvPr/>
        </p:nvSpPr>
        <p:spPr>
          <a:xfrm>
            <a:off x="1979712" y="205978"/>
            <a:ext cx="60486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latin typeface="Arial Narrow" panose="020B0606020202030204" pitchFamily="34" charset="0"/>
              </a:rPr>
              <a:t>Επόμενα Βήματα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332772"/>
              </p:ext>
            </p:extLst>
          </p:nvPr>
        </p:nvGraphicFramePr>
        <p:xfrm>
          <a:off x="2358612" y="1491630"/>
          <a:ext cx="6317844" cy="2438322"/>
        </p:xfrm>
        <a:graphic>
          <a:graphicData uri="http://schemas.openxmlformats.org/drawingml/2006/table">
            <a:tbl>
              <a:tblPr/>
              <a:tblGrid>
                <a:gridCol w="390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8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1992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1995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1997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ΦΟΡΕΙΣ ΥΠΟΥΡΓΕΙΟΥ ΕΡΓΑΣΙΑΣ - ΣΥΝΟΛΟ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Κύριας Ασφάλισης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Επικουρικής Ασφάλισης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8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Ασθένειας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Πρόνοιας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Ταμεία Αλληλοβοήθειας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73"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ΦΟΡΕΙΣ ΥΠΟΥΡΓΕΙΟΥ ΕΘΝΙΚΗΣ ΑΜΥΝΑΣ (ΜΤΣ </a:t>
                      </a:r>
                      <a:r>
                        <a:rPr lang="el-GR" sz="1200" b="0" i="0" u="none" strike="noStrike" dirty="0" err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κλπ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568"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8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ΦΟΡΕΙΣ ΥΠΟΥΡΓΕΙΟΥ ΟΙΚΟΝΟΜΙΚΩΝ (ΜΤΠΥ)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62"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5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829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ΥΠΟΥΡΓΕΙΟ ΕΜΠΟΡΙΚΗΣ ΝΑΥΤΙΛΙΑΣ (ΝΑΤ </a:t>
                      </a:r>
                      <a:r>
                        <a:rPr lang="el-GR" sz="1200" b="0" i="0" u="none" strike="noStrike" dirty="0" err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κλπ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123728" y="221242"/>
            <a:ext cx="0" cy="473901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91880" y="193682"/>
            <a:ext cx="3544255" cy="476657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123728" y="221242"/>
            <a:ext cx="0" cy="473901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405127"/>
              </p:ext>
            </p:extLst>
          </p:nvPr>
        </p:nvGraphicFramePr>
        <p:xfrm>
          <a:off x="287522" y="1563638"/>
          <a:ext cx="8530718" cy="317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30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4304">
                <a:tc gridSpan="10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1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2009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2010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2011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2012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Βασική 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εκτίμηση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Βασική 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εκτίμηση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Βασική </a:t>
                      </a:r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εκτίμηση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ΣΥΝΟΛΙΚΗ ΔΑΠΑΝΗ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33.700,29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33.081,51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33.615,53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33.027,80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29.714,41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30.206,05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31.055,03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31.654,22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32.134,93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 % </a:t>
                      </a:r>
                      <a:r>
                        <a:rPr lang="el-GR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του ΑΕΠ</a:t>
                      </a:r>
                      <a:endParaRPr lang="en-US" sz="900" b="1" i="1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ΑΕΠ</a:t>
                      </a:r>
                      <a:endParaRPr lang="en-US" sz="900" b="1" i="1" u="none" strike="noStrike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231.081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222.151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208.532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194.204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182.438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179.081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173.737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173.365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179.336,68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872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ΚΥΡΙΕΣ</a:t>
                      </a:r>
                      <a:r>
                        <a:rPr lang="el-GR" sz="900" b="1" i="0" u="none" strike="noStrike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ΣΥΝΤΑΞΕΙΣ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(%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του ΑΕΠ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12,32%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12,43%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13,51%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14,53%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13,65%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14,16%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15,01%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15,38%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15,12%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ΕΠΙΚΟΥΡΙΚΕΣ</a:t>
                      </a:r>
                      <a:r>
                        <a:rPr lang="el-GR" sz="900" b="1" i="0" u="none" strike="noStrike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ΣΥΝΤΑΞΕΙΣ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(%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του ΑΕΠ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1,66%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1,82%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2,01%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1,87%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2,07%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2,17%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2,26%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2,28%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2,22%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ΑΝΑΣΦΑΛΙΣΤΟΙ ΟΓΑ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       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(%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του ΑΕΠ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0,15%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0,17%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0,17%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0,17%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0,10%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0,08%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0,08%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0,08%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0,08%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ΕΚΑΣ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(%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του ΑΕΠ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0,46%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0,47%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0,43%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0,43%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0,43%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0,41%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0,53%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0,52%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0,50%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ΣΥΝΟΛΙΚΗ</a:t>
                      </a:r>
                      <a:r>
                        <a:rPr lang="el-GR" sz="900" b="1" i="0" u="none" strike="noStrike" baseline="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 ΔΑΠΑΝΗ</a:t>
                      </a:r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                        </a:t>
                      </a:r>
                    </a:p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(% </a:t>
                      </a:r>
                      <a:r>
                        <a:rPr lang="el-GR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του ΑΕΠ</a:t>
                      </a:r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14,58%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14,89%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16,12%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17,01%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16,29%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16,87%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17,87%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18,26%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17,92%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005"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2.707.727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2.637.090</a:t>
                      </a: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2555776" y="296150"/>
            <a:ext cx="4474840" cy="648072"/>
          </a:xfrm>
        </p:spPr>
        <p:txBody>
          <a:bodyPr>
            <a:normAutofit fontScale="90000"/>
          </a:bodyPr>
          <a:lstStyle/>
          <a:p>
            <a:r>
              <a:rPr lang="el-GR" sz="2500" dirty="0">
                <a:solidFill>
                  <a:srgbClr val="000000"/>
                </a:solidFill>
                <a:latin typeface="Arial Narrow" panose="020B0606020202030204" pitchFamily="34" charset="0"/>
              </a:rPr>
              <a:t>Συνταξιοδοτική Δαπάνη</a:t>
            </a:r>
            <a:r>
              <a:rPr lang="en-US" sz="25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br>
              <a:rPr lang="en-US" sz="25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l-GR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Κύρια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 &amp; </a:t>
            </a:r>
            <a:r>
              <a:rPr lang="el-GR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Επικουρική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endParaRPr lang="el-GR" sz="2200" dirty="0"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43808" y="1251432"/>
            <a:ext cx="36792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i="1" dirty="0">
                <a:latin typeface="Arial Narrow" panose="020B0606020202030204" pitchFamily="34" charset="0"/>
              </a:rPr>
              <a:t>Αξία σε τρέχουσες τιμές (Νομισματική μονάδα: εκατομμύρια ευρώ)</a:t>
            </a:r>
            <a:endParaRPr lang="en-US" sz="1100" i="1" dirty="0">
              <a:latin typeface="Arial Narrow" panose="020B0606020202030204" pitchFamily="34" charset="0"/>
            </a:endParaRPr>
          </a:p>
          <a:p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63688" y="133967"/>
            <a:ext cx="6766520" cy="92561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2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 Αριθμός Συνταξιούχων (κύρια σύνταξη) </a:t>
            </a:r>
            <a:br>
              <a:rPr lang="el-GR" sz="2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24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ανά κατηγορία σύνταξης </a:t>
            </a:r>
            <a:br>
              <a:rPr lang="el-GR" sz="28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l-GR" sz="20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Έτη 2006-2015</a:t>
            </a:r>
            <a:endParaRPr lang="el-GR" sz="2800" dirty="0">
              <a:solidFill>
                <a:srgbClr val="C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189150"/>
              </p:ext>
            </p:extLst>
          </p:nvPr>
        </p:nvGraphicFramePr>
        <p:xfrm>
          <a:off x="1115616" y="1563638"/>
          <a:ext cx="6984776" cy="2952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14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Έτος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Συνταξιοδότησης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Συνολικός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Αριθμός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Συνταξιούχων</a:t>
                      </a:r>
                    </a:p>
                  </a:txBody>
                  <a:tcPr marL="9525" marR="9525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Μέση Κύρια Σύνταξη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σε ευρώ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(Νέοι Συνταξιούχοι)</a:t>
                      </a: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Μέση Ηλικία Συνταξιοδότησης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(Νέοι Συνταξιούχοι)</a:t>
                      </a:r>
                      <a:endParaRPr lang="el-GR" sz="11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2.526.829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2.568.234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2.601.045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2.638.412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2.649.293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839,47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59,56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2.686.094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817,63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60,22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2.695.389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779,93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60,32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2.636.929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847,02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59,33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2.608.339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802,81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59,41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525" marR="9525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2.628.677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656,77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62,51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88845" y="141480"/>
            <a:ext cx="6355564" cy="918102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Narrow" panose="020B0606020202030204" pitchFamily="34" charset="0"/>
              </a:rPr>
              <a:t>Ποσοστά</a:t>
            </a:r>
            <a:r>
              <a:rPr lang="el-GR" sz="2400" dirty="0"/>
              <a:t> Αναπλήρωσης</a:t>
            </a:r>
            <a:r>
              <a:rPr lang="en-US" sz="2400" dirty="0"/>
              <a:t> </a:t>
            </a:r>
            <a:br>
              <a:rPr lang="el-GR" sz="2400" dirty="0"/>
            </a:br>
            <a:r>
              <a:rPr lang="en-US" sz="2400" dirty="0"/>
              <a:t>2007</a:t>
            </a:r>
            <a:endParaRPr lang="el-GR" sz="2400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056129"/>
              </p:ext>
            </p:extLst>
          </p:nvPr>
        </p:nvGraphicFramePr>
        <p:xfrm>
          <a:off x="179512" y="1203598"/>
          <a:ext cx="8638727" cy="396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88845" y="141480"/>
            <a:ext cx="6715604" cy="918102"/>
          </a:xfrm>
        </p:spPr>
        <p:txBody>
          <a:bodyPr>
            <a:noAutofit/>
          </a:bodyPr>
          <a:lstStyle/>
          <a:p>
            <a:r>
              <a:rPr lang="el-GR" sz="2400" dirty="0">
                <a:latin typeface="Arial Narrow" panose="020B0606020202030204" pitchFamily="34" charset="0"/>
              </a:rPr>
              <a:t>Ποσοστά Αναπλήρωσης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br>
              <a:rPr lang="el-GR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2013</a:t>
            </a:r>
            <a:endParaRPr lang="el-GR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ph idx="1"/>
          </p:nvPr>
        </p:nvGraphicFramePr>
        <p:xfrm>
          <a:off x="457200" y="681541"/>
          <a:ext cx="8229600" cy="391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"/>
          <p:cNvGraphicFramePr/>
          <p:nvPr>
            <p:extLst>
              <p:ext uri="{D42A27DB-BD31-4B8C-83A1-F6EECF244321}">
                <p14:modId xmlns:p14="http://schemas.microsoft.com/office/powerpoint/2010/main" val="1322983790"/>
              </p:ext>
            </p:extLst>
          </p:nvPr>
        </p:nvGraphicFramePr>
        <p:xfrm>
          <a:off x="395536" y="1379319"/>
          <a:ext cx="84227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88844" y="195486"/>
            <a:ext cx="6787611" cy="864096"/>
          </a:xfrm>
        </p:spPr>
        <p:txBody>
          <a:bodyPr>
            <a:noAutofit/>
          </a:bodyPr>
          <a:lstStyle/>
          <a:p>
            <a:r>
              <a:rPr lang="el-GR" sz="2400" dirty="0">
                <a:latin typeface="Arial Narrow" panose="020B0606020202030204" pitchFamily="34" charset="0"/>
              </a:rPr>
              <a:t>Ασφαλιστική Μεταρρύθμιση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l-GR" sz="1800" dirty="0">
                <a:latin typeface="Arial Narrow" panose="020B0606020202030204" pitchFamily="34" charset="0"/>
              </a:rPr>
              <a:t>Ν.4387/2016 </a:t>
            </a:r>
            <a:br>
              <a:rPr lang="el-GR" sz="1800" dirty="0">
                <a:latin typeface="Arial Narrow" panose="020B0606020202030204" pitchFamily="34" charset="0"/>
              </a:rPr>
            </a:br>
            <a:r>
              <a:rPr lang="el-GR" sz="1800" dirty="0">
                <a:latin typeface="Arial Narrow" panose="020B0606020202030204" pitchFamily="34" charset="0"/>
              </a:rPr>
              <a:t>(Νόμος </a:t>
            </a:r>
            <a:r>
              <a:rPr lang="el-GR" sz="1800" dirty="0" err="1">
                <a:latin typeface="Arial Narrow" panose="020B0606020202030204" pitchFamily="34" charset="0"/>
              </a:rPr>
              <a:t>Κατρούγκαλου</a:t>
            </a:r>
            <a:r>
              <a:rPr lang="el-GR" sz="18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88815"/>
            <a:ext cx="8424936" cy="334796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Arial Narrow" panose="020B0606020202030204" pitchFamily="34" charset="0"/>
              </a:rPr>
              <a:t>Η μεταρρύθμιση του συνταξιοδοτικού συστήματος περιλαμβάνει τη συγχώνευση όλων των ταμείων κύριας σύνταξης σε ένα ταμείο με </a:t>
            </a:r>
            <a:r>
              <a:rPr lang="el-GR" dirty="0">
                <a:solidFill>
                  <a:srgbClr val="C00000"/>
                </a:solidFill>
                <a:latin typeface="Arial Narrow" panose="020B0606020202030204" pitchFamily="34" charset="0"/>
              </a:rPr>
              <a:t>ενιαίους κανόνες </a:t>
            </a:r>
            <a:r>
              <a:rPr lang="el-GR" dirty="0">
                <a:latin typeface="Arial Narrow" panose="020B0606020202030204" pitchFamily="34" charset="0"/>
              </a:rPr>
              <a:t>για όλους τους συνταξιούχους,  μέσω ενός </a:t>
            </a:r>
            <a:r>
              <a:rPr lang="el-GR" dirty="0">
                <a:solidFill>
                  <a:srgbClr val="C00000"/>
                </a:solidFill>
                <a:latin typeface="Arial Narrow" panose="020B0606020202030204" pitchFamily="34" charset="0"/>
              </a:rPr>
              <a:t>νέου τρόπου υπολογισμού των συντάξεων</a:t>
            </a:r>
            <a:r>
              <a:rPr lang="el-GR" dirty="0">
                <a:latin typeface="Arial Narrow" panose="020B0606020202030204" pitchFamily="34" charset="0"/>
              </a:rPr>
              <a:t>.</a:t>
            </a:r>
            <a:endParaRPr lang="en-US" u="sng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Arial Narrow" panose="020B0606020202030204" pitchFamily="34" charset="0"/>
              </a:rPr>
              <a:t>Το όριο ηλικίας συνταξιοδότησης είναι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l-GR" dirty="0">
                <a:latin typeface="Arial Narrow" panose="020B0606020202030204" pitchFamily="34" charset="0"/>
              </a:rPr>
              <a:t>τα </a:t>
            </a:r>
            <a:r>
              <a:rPr lang="en-US" b="1" dirty="0">
                <a:latin typeface="Arial Narrow" panose="020B0606020202030204" pitchFamily="34" charset="0"/>
              </a:rPr>
              <a:t>67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l-GR" dirty="0">
                <a:latin typeface="Arial Narrow" panose="020B0606020202030204" pitchFamily="34" charset="0"/>
              </a:rPr>
              <a:t>έτη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l-GR" dirty="0">
                <a:latin typeface="Arial Narrow" panose="020B0606020202030204" pitchFamily="34" charset="0"/>
              </a:rPr>
              <a:t>με </a:t>
            </a:r>
            <a:r>
              <a:rPr lang="en-US" b="1" dirty="0">
                <a:latin typeface="Arial Narrow" panose="020B0606020202030204" pitchFamily="34" charset="0"/>
              </a:rPr>
              <a:t>15 </a:t>
            </a:r>
            <a:r>
              <a:rPr lang="el-GR" dirty="0">
                <a:latin typeface="Arial Narrow" panose="020B0606020202030204" pitchFamily="34" charset="0"/>
              </a:rPr>
              <a:t>έτη ασφάλισης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l-GR" dirty="0">
                <a:latin typeface="Arial Narrow" panose="020B0606020202030204" pitchFamily="34" charset="0"/>
              </a:rPr>
              <a:t>ή τα </a:t>
            </a:r>
            <a:r>
              <a:rPr lang="en-US" b="1" dirty="0">
                <a:latin typeface="Arial Narrow" panose="020B0606020202030204" pitchFamily="34" charset="0"/>
              </a:rPr>
              <a:t>62 </a:t>
            </a:r>
            <a:r>
              <a:rPr lang="el-GR" dirty="0">
                <a:latin typeface="Arial Narrow" panose="020B0606020202030204" pitchFamily="34" charset="0"/>
              </a:rPr>
              <a:t>έτη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l-GR" dirty="0">
                <a:latin typeface="Arial Narrow" panose="020B0606020202030204" pitchFamily="34" charset="0"/>
              </a:rPr>
              <a:t>με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40 </a:t>
            </a:r>
            <a:r>
              <a:rPr lang="el-GR" dirty="0">
                <a:latin typeface="Arial Narrow" panose="020B0606020202030204" pitchFamily="34" charset="0"/>
              </a:rPr>
              <a:t>έτη ασφάλισης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Arial Narrow" panose="020B0606020202030204" pitchFamily="34" charset="0"/>
              </a:rPr>
              <a:t>Το ποσό της </a:t>
            </a:r>
            <a:r>
              <a:rPr lang="el-GR" b="1" dirty="0">
                <a:latin typeface="Arial Narrow" panose="020B0606020202030204" pitchFamily="34" charset="0"/>
              </a:rPr>
              <a:t>εισφοράς</a:t>
            </a:r>
            <a:r>
              <a:rPr lang="el-GR" dirty="0">
                <a:latin typeface="Arial Narrow" panose="020B0606020202030204" pitchFamily="34" charset="0"/>
              </a:rPr>
              <a:t> για την κύρια σύνταξη είναι </a:t>
            </a:r>
            <a:r>
              <a:rPr lang="el-GR" b="1" dirty="0">
                <a:latin typeface="Arial Narrow" panose="020B0606020202030204" pitchFamily="34" charset="0"/>
              </a:rPr>
              <a:t>20%:</a:t>
            </a:r>
          </a:p>
          <a:p>
            <a:pPr lvl="1">
              <a:lnSpc>
                <a:spcPct val="12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900" dirty="0">
                <a:latin typeface="Arial Narrow" panose="020B0606020202030204" pitchFamily="34" charset="0"/>
              </a:rPr>
              <a:t>13,33% για εργοδότη - 6,67% για εργαζόμενο επί της μισθοδοσίας </a:t>
            </a:r>
            <a:r>
              <a:rPr lang="el-GR" sz="2900" u="sng" dirty="0">
                <a:latin typeface="Arial Narrow" panose="020B0606020202030204" pitchFamily="34" charset="0"/>
              </a:rPr>
              <a:t>για μισθωτούς</a:t>
            </a:r>
            <a:r>
              <a:rPr lang="el-GR" sz="2900" dirty="0">
                <a:latin typeface="Arial Narrow" panose="020B0606020202030204" pitchFamily="34" charset="0"/>
              </a:rPr>
              <a:t>, με </a:t>
            </a:r>
            <a:r>
              <a:rPr lang="en-US" sz="2900" dirty="0">
                <a:latin typeface="Arial Narrow" panose="020B0606020202030204" pitchFamily="34" charset="0"/>
              </a:rPr>
              <a:t>maximum 5.860 € </a:t>
            </a:r>
            <a:r>
              <a:rPr lang="el-GR" sz="2900" dirty="0">
                <a:latin typeface="Arial Narrow" panose="020B0606020202030204" pitchFamily="34" charset="0"/>
              </a:rPr>
              <a:t>το μήνα</a:t>
            </a:r>
          </a:p>
          <a:p>
            <a:pPr lvl="1">
              <a:lnSpc>
                <a:spcPct val="120000"/>
              </a:lnSpc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900" dirty="0">
                <a:latin typeface="Arial Narrow" panose="020B0606020202030204" pitchFamily="34" charset="0"/>
              </a:rPr>
              <a:t>20% επί των καθαρών εισοδημάτων </a:t>
            </a:r>
            <a:r>
              <a:rPr lang="el-GR" sz="2900" u="sng" dirty="0">
                <a:latin typeface="Arial Narrow" panose="020B0606020202030204" pitchFamily="34" charset="0"/>
              </a:rPr>
              <a:t>για αυτοαπασχολούμενους</a:t>
            </a:r>
            <a:r>
              <a:rPr lang="el-GR" sz="2900" dirty="0">
                <a:latin typeface="Arial Narrow" panose="020B0606020202030204" pitchFamily="34" charset="0"/>
              </a:rPr>
              <a:t>, με </a:t>
            </a:r>
            <a:r>
              <a:rPr lang="en-US" sz="2900" dirty="0">
                <a:latin typeface="Arial Narrow" panose="020B0606020202030204" pitchFamily="34" charset="0"/>
              </a:rPr>
              <a:t>min.</a:t>
            </a:r>
            <a:r>
              <a:rPr lang="el-GR" sz="2900" dirty="0">
                <a:latin typeface="Arial Narrow" panose="020B0606020202030204" pitchFamily="34" charset="0"/>
              </a:rPr>
              <a:t> 586 </a:t>
            </a:r>
            <a:r>
              <a:rPr lang="en-US" sz="2900" dirty="0">
                <a:latin typeface="Arial Narrow" panose="020B0606020202030204" pitchFamily="34" charset="0"/>
              </a:rPr>
              <a:t>€ </a:t>
            </a:r>
            <a:r>
              <a:rPr lang="el-GR" sz="2900" dirty="0">
                <a:latin typeface="Arial Narrow" panose="020B0606020202030204" pitchFamily="34" charset="0"/>
              </a:rPr>
              <a:t>και </a:t>
            </a:r>
            <a:r>
              <a:rPr lang="en-US" sz="2900" dirty="0">
                <a:latin typeface="Arial Narrow" panose="020B0606020202030204" pitchFamily="34" charset="0"/>
              </a:rPr>
              <a:t>max.</a:t>
            </a:r>
            <a:r>
              <a:rPr lang="el-GR" sz="2900" dirty="0">
                <a:latin typeface="Arial Narrow" panose="020B0606020202030204" pitchFamily="34" charset="0"/>
              </a:rPr>
              <a:t> 5.860 </a:t>
            </a:r>
            <a:r>
              <a:rPr lang="en-US" sz="2900" dirty="0">
                <a:latin typeface="Arial Narrow" panose="020B0606020202030204" pitchFamily="34" charset="0"/>
              </a:rPr>
              <a:t>€ </a:t>
            </a:r>
            <a:r>
              <a:rPr lang="el-GR" sz="2900" dirty="0">
                <a:latin typeface="Arial Narrow" panose="020B0606020202030204" pitchFamily="34" charset="0"/>
              </a:rPr>
              <a:t>           το μήνα</a:t>
            </a:r>
            <a:endParaRPr lang="en-US" sz="29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79662"/>
            <a:ext cx="8566720" cy="259573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latin typeface="Arial Narrow" panose="020B0606020202030204" pitchFamily="34" charset="0"/>
              </a:rPr>
              <a:t>Ελάχιστη εγγυημένη, κρατικά χρηματοδοτούμενη μηνιαία σύνταξη: 		                 </a:t>
            </a:r>
            <a:r>
              <a:rPr lang="el-GR" sz="1800" b="1" dirty="0">
                <a:latin typeface="Arial Narrow" panose="020B0606020202030204" pitchFamily="34" charset="0"/>
              </a:rPr>
              <a:t>384 ευρώ</a:t>
            </a:r>
            <a:r>
              <a:rPr lang="el-GR" sz="1800" dirty="0">
                <a:latin typeface="Arial Narrow" panose="020B0606020202030204" pitchFamily="34" charset="0"/>
              </a:rPr>
              <a:t> «Εθνική» σύνταξη </a:t>
            </a:r>
            <a:r>
              <a:rPr lang="el-GR" sz="1800" b="1" dirty="0">
                <a:latin typeface="Arial Narrow" panose="020B0606020202030204" pitchFamily="34" charset="0"/>
              </a:rPr>
              <a:t>για 20 έτη</a:t>
            </a:r>
            <a:r>
              <a:rPr lang="el-GR" sz="1800" dirty="0">
                <a:latin typeface="Arial Narrow" panose="020B0606020202030204" pitchFamily="34" charset="0"/>
              </a:rPr>
              <a:t> ασφάλισης και 345,6 ευρώ για 15 έτη ασφάλισης </a:t>
            </a:r>
            <a:r>
              <a:rPr lang="en-US" sz="1800" dirty="0">
                <a:latin typeface="Arial Narrow" panose="020B0606020202030204" pitchFamily="34" charset="0"/>
              </a:rPr>
              <a:t> </a:t>
            </a:r>
          </a:p>
          <a:p>
            <a:pPr marL="0" indent="0">
              <a:spcAft>
                <a:spcPts val="1200"/>
              </a:spcAft>
              <a:buClr>
                <a:srgbClr val="C00000"/>
              </a:buClr>
              <a:buNone/>
            </a:pPr>
            <a:r>
              <a:rPr lang="el-GR" sz="1800" u="sng" dirty="0">
                <a:latin typeface="Arial Narrow" panose="020B0606020202030204" pitchFamily="34" charset="0"/>
              </a:rPr>
              <a:t>συν</a:t>
            </a:r>
            <a:endParaRPr lang="en-US" sz="1800" u="sng" dirty="0">
              <a:latin typeface="Arial Narrow" panose="020B0606020202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latin typeface="Arial Narrow" panose="020B0606020202030204" pitchFamily="34" charset="0"/>
              </a:rPr>
              <a:t>το ανταποδοτικό μέρος των εισφορών κοινωνικής ασφάλισης, το οποίο θα προστίθεται στην «Εθνική» σύνταξη</a:t>
            </a:r>
            <a:r>
              <a:rPr lang="en-US" sz="1800" dirty="0">
                <a:latin typeface="Arial Narrow" panose="020B0606020202030204" pitchFamily="34" charset="0"/>
              </a:rPr>
              <a:t>.  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888844" y="195486"/>
            <a:ext cx="6787611" cy="864096"/>
          </a:xfrm>
        </p:spPr>
        <p:txBody>
          <a:bodyPr>
            <a:noAutofit/>
          </a:bodyPr>
          <a:lstStyle/>
          <a:p>
            <a:r>
              <a:rPr lang="el-GR" sz="2400" dirty="0">
                <a:latin typeface="Arial Narrow" panose="020B0606020202030204" pitchFamily="34" charset="0"/>
              </a:rPr>
              <a:t>Ασφαλιστική Μεταρρύθμιση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l-GR" sz="1800" dirty="0">
                <a:latin typeface="Arial Narrow" panose="020B0606020202030204" pitchFamily="34" charset="0"/>
              </a:rPr>
              <a:t>Ν.4387/2016 </a:t>
            </a:r>
            <a:br>
              <a:rPr lang="el-GR" sz="1800" dirty="0">
                <a:latin typeface="Arial Narrow" panose="020B0606020202030204" pitchFamily="34" charset="0"/>
              </a:rPr>
            </a:br>
            <a:r>
              <a:rPr lang="el-GR" sz="1800" dirty="0">
                <a:latin typeface="Arial Narrow" panose="020B0606020202030204" pitchFamily="34" charset="0"/>
              </a:rPr>
              <a:t>(Νόμος </a:t>
            </a:r>
            <a:r>
              <a:rPr lang="el-GR" sz="1800" dirty="0" err="1">
                <a:latin typeface="Arial Narrow" panose="020B0606020202030204" pitchFamily="34" charset="0"/>
              </a:rPr>
              <a:t>Κατρούγκαλου</a:t>
            </a:r>
            <a:r>
              <a:rPr lang="el-GR" sz="18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5736" y="220129"/>
            <a:ext cx="6059016" cy="857250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Narrow" panose="020B0606020202030204" pitchFamily="34" charset="0"/>
              </a:rPr>
              <a:t>Κλιμακωτός </a:t>
            </a:r>
            <a:br>
              <a:rPr lang="el-GR" sz="2400" dirty="0">
                <a:latin typeface="Arial Narrow" panose="020B0606020202030204" pitchFamily="34" charset="0"/>
              </a:rPr>
            </a:br>
            <a:r>
              <a:rPr lang="el-GR" sz="2400" dirty="0">
                <a:latin typeface="Arial Narrow" panose="020B0606020202030204" pitchFamily="34" charset="0"/>
              </a:rPr>
              <a:t>Συντελεστής Συσσώρευσης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128938"/>
              </p:ext>
            </p:extLst>
          </p:nvPr>
        </p:nvGraphicFramePr>
        <p:xfrm>
          <a:off x="1259631" y="1456036"/>
          <a:ext cx="6696746" cy="332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658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l-GR" sz="12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ΑΠΟ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 Narrow" panose="020B0606020202030204" pitchFamily="34" charset="0"/>
                          <a:ea typeface="Times New Roman"/>
                        </a:rPr>
                        <a:t>ΕΩΣ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l-GR" sz="1200" dirty="0">
                          <a:latin typeface="Arial Narrow" panose="020B0606020202030204" pitchFamily="34" charset="0"/>
                          <a:ea typeface="Times New Roman"/>
                        </a:rPr>
                        <a:t>Συντελεστής   </a:t>
                      </a:r>
                    </a:p>
                    <a:p>
                      <a:pPr marL="69850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l-GR" sz="1200" dirty="0">
                          <a:latin typeface="Arial Narrow" panose="020B0606020202030204" pitchFamily="34" charset="0"/>
                          <a:ea typeface="Times New Roman"/>
                        </a:rPr>
                        <a:t> Συσσώρευσης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0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15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0,77%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15,01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18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0,84%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18,01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21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0,90%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21,01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24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0,96%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anose="020B0606020202030204" pitchFamily="34" charset="0"/>
                          <a:ea typeface="Times New Roman"/>
                        </a:rPr>
                        <a:t>24,01</a:t>
                      </a:r>
                      <a:endParaRPr lang="el-GR" sz="120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anose="020B0606020202030204" pitchFamily="34" charset="0"/>
                          <a:ea typeface="Times New Roman"/>
                        </a:rPr>
                        <a:t>27</a:t>
                      </a:r>
                      <a:endParaRPr lang="el-GR" sz="120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1,03%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27,01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30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1,21%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anose="020B0606020202030204" pitchFamily="34" charset="0"/>
                          <a:ea typeface="Times New Roman"/>
                        </a:rPr>
                        <a:t>30,01</a:t>
                      </a:r>
                      <a:endParaRPr lang="el-GR" sz="120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anose="020B0606020202030204" pitchFamily="34" charset="0"/>
                          <a:ea typeface="Times New Roman"/>
                        </a:rPr>
                        <a:t>33</a:t>
                      </a:r>
                      <a:endParaRPr lang="el-GR" sz="120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1,42%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33,01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36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1,59%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anose="020B0606020202030204" pitchFamily="34" charset="0"/>
                          <a:ea typeface="Times New Roman"/>
                        </a:rPr>
                        <a:t>36,01</a:t>
                      </a:r>
                      <a:endParaRPr lang="el-GR" sz="120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 panose="020B0606020202030204" pitchFamily="34" charset="0"/>
                          <a:ea typeface="Times New Roman"/>
                        </a:rPr>
                        <a:t>39</a:t>
                      </a:r>
                      <a:endParaRPr lang="el-GR" sz="120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1,80%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629">
                <a:tc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39,01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42 +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35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 panose="020B0606020202030204" pitchFamily="34" charset="0"/>
                          <a:ea typeface="Times New Roman"/>
                        </a:rPr>
                        <a:t>2,00%</a:t>
                      </a:r>
                      <a:endParaRPr lang="el-GR" sz="12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1709333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79512" y="1203598"/>
            <a:ext cx="86387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5642</TotalTime>
  <Words>1484</Words>
  <Application>Microsoft Office PowerPoint</Application>
  <PresentationFormat>On-screen Show (16:9)</PresentationFormat>
  <Paragraphs>779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Times New Roman</vt:lpstr>
      <vt:lpstr>Wingdings</vt:lpstr>
      <vt:lpstr>Θέμα του Office</vt:lpstr>
      <vt:lpstr>“Ασφαλιστική Μεταρρύθμιση” Ν.4387/2016 (Νόμος Κατρούγκαλου)</vt:lpstr>
      <vt:lpstr>Συνταξιοδοτική Δαπάνη  (Κύρια &amp; Επικουρική) </vt:lpstr>
      <vt:lpstr>Συνταξιοδοτική Δαπάνη  (Κύρια &amp; Επικουρική) </vt:lpstr>
      <vt:lpstr>  Αριθμός Συνταξιούχων (κύρια σύνταξη)  ανά κατηγορία σύνταξης  Έτη 2006-2015</vt:lpstr>
      <vt:lpstr>Ποσοστά Αναπλήρωσης  2007</vt:lpstr>
      <vt:lpstr>Ποσοστά Αναπλήρωσης  2013</vt:lpstr>
      <vt:lpstr>Ασφαλιστική Μεταρρύθμιση  Ν.4387/2016  (Νόμος Κατρούγκαλου)</vt:lpstr>
      <vt:lpstr>Ασφαλιστική Μεταρρύθμιση  Ν.4387/2016  (Νόμος Κατρούγκαλου)</vt:lpstr>
      <vt:lpstr>Κλιμακωτός  Συντελεστής Συσσώρευσης</vt:lpstr>
      <vt:lpstr>Ποσοστά  Αναπλήρωσης</vt:lpstr>
      <vt:lpstr>PowerPoint Presentation</vt:lpstr>
      <vt:lpstr>PowerPoint Presentation</vt:lpstr>
      <vt:lpstr>PowerPoint Presentation</vt:lpstr>
      <vt:lpstr>PowerPoint Presentation</vt:lpstr>
      <vt:lpstr>Παραδείγματα</vt:lpstr>
      <vt:lpstr>Step 1: Enter your earnings in Column Β, but not more  than the amount shown in Column Α. If you have ηο earnings, enter “0.”  Step 2: Multiply the amounts in Column Β by the index  factors in Column C, and enter the results in Column D. This gives you your indexed earnings, or the estimated value of your earnings in current dollars.  Step 3: Choose from Column D the 35 years with the  highest amounts. Add these amounts. $_ _ _ _ _ _  Step 4: Divide the result from Step 3 by 420 (the number  of months in 35 years). Round down to the next lowest  dollar. This wlll glve you your average indexed monthly earnings. $ _ _ _ _ _ _  Step  5: a. Multiply the first $856 in Step 4 by 90%. $ _ _ _  b. Multiply the amount in Step 4 over $856 and less than or equal to $5,157 by 32%. $ _ _ _ _ _ _ c. Multiply the amount in Step 4 over $5,157 by 15%. $ _ _   Step 6: Add a, b, and c from Step 5. Round down to the next lowest dollar. This is your estimated monthly retirement benefit at age 66, your full retirement age. $ _ _  Step 7: Multiply the amount in Step 6 by 75%. This is your estimated monthly retirement benefit if you retire at age 62.  $ _ _ _ _ _ _</vt:lpstr>
      <vt:lpstr>PowerPoint Presentation</vt:lpstr>
      <vt:lpstr>Ενιαίο Ταμείο Επικουρικής  Ασφάλισης &amp; Εφάπαξ Παροχών</vt:lpstr>
      <vt:lpstr>Υπολογισμός Σύνταξης</vt:lpstr>
      <vt:lpstr>Επικουρικές Συντάξεις Έτος 2016 </vt:lpstr>
      <vt:lpstr>Ε.Φ.Κ.Α.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Ελίνα Καλπινέλλη</dc:creator>
  <cp:lastModifiedBy>Maria Lampropoulou</cp:lastModifiedBy>
  <cp:revision>228</cp:revision>
  <dcterms:created xsi:type="dcterms:W3CDTF">2016-03-03T14:11:48Z</dcterms:created>
  <dcterms:modified xsi:type="dcterms:W3CDTF">2016-12-01T16:04:02Z</dcterms:modified>
</cp:coreProperties>
</file>